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60" r:id="rId14"/>
    <p:sldId id="261" r:id="rId15"/>
    <p:sldId id="256" r:id="rId16"/>
    <p:sldId id="257" r:id="rId17"/>
    <p:sldId id="258" r:id="rId18"/>
    <p:sldId id="259" r:id="rId1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56" autoAdjust="0"/>
  </p:normalViewPr>
  <p:slideViewPr>
    <p:cSldViewPr>
      <p:cViewPr varScale="1">
        <p:scale>
          <a:sx n="83" d="100"/>
          <a:sy n="83" d="100"/>
        </p:scale>
        <p:origin x="-90" y="-3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user\&#917;&#960;&#953;&#966;&#940;&#957;&#949;&#953;&#945;%20&#949;&#961;&#947;&#945;&#963;&#943;&#945;&#962;\&#927;&#961;&#966;&#945;&#957;&#959;&#964;&#961;&#959;&#966;&#949;&#943;&#959;%20&#914;&#972;&#955;&#959;&#965;\&#916;&#953;&#959;&#953;&#954;&#951;&#964;&#953;&#954;&#940;\&#927;&#953;&#954;&#959;&#957;&#959;&#956;&#953;&#954;&#940;\&#913;&#960;&#959;&#955;&#959;&#947;&#953;&#963;&#956;&#959;&#943;-&#928;&#961;&#959;&#971;&#960;&#959;&#955;&#959;&#947;&#953;&#963;&#956;&#959;&#943;\&#913;&#960;&#959;&#955;&#959;&#947;&#953;&#963;&#956;&#972;&#962;%202012\&#913;&#928;&#927;&#923;&#927;&#915;&#921;&#931;&#924;&#927;&#931;%20&#917;&#926;&#927;&#916;&#937;&#9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l-GR"/>
  <c:chart>
    <c:title>
      <c:tx>
        <c:rich>
          <a:bodyPr/>
          <a:lstStyle/>
          <a:p>
            <a:pPr>
              <a:defRPr/>
            </a:pPr>
            <a:r>
              <a:rPr lang="el-GR" sz="1600" dirty="0">
                <a:latin typeface="Century Gothic" pitchFamily="34" charset="0"/>
              </a:rPr>
              <a:t>Σύνολο Εξόδων</a:t>
            </a:r>
          </a:p>
        </c:rich>
      </c:tx>
      <c:layout>
        <c:manualLayout>
          <c:xMode val="edge"/>
          <c:yMode val="edge"/>
          <c:x val="0.66278585436334581"/>
          <c:y val="0.21047076640607187"/>
        </c:manualLayout>
      </c:layout>
      <c:spPr>
        <a:ln>
          <a:noFill/>
        </a:ln>
      </c:spPr>
    </c:title>
    <c:view3D>
      <c:rAngAx val="1"/>
    </c:view3D>
    <c:plotArea>
      <c:layout/>
      <c:bar3DChart>
        <c:barDir val="col"/>
        <c:grouping val="clustered"/>
        <c:ser>
          <c:idx val="0"/>
          <c:order val="0"/>
          <c:tx>
            <c:strRef>
              <c:f>Φύλλο1!$B$57</c:f>
              <c:strCache>
                <c:ptCount val="1"/>
                <c:pt idx="0">
                  <c:v>Σύνολο Εξόδων</c:v>
                </c:pt>
              </c:strCache>
            </c:strRef>
          </c:tx>
          <c:spPr>
            <a:ln>
              <a:noFill/>
            </a:ln>
          </c:spPr>
          <c:val>
            <c:numRef>
              <c:f>Φύλλο1!$C$57:$E$57</c:f>
              <c:numCache>
                <c:formatCode>#,##0.00</c:formatCode>
                <c:ptCount val="3"/>
                <c:pt idx="0" formatCode="#,##0.00\ &quot;€&quot;">
                  <c:v>430517.72000000003</c:v>
                </c:pt>
                <c:pt idx="1">
                  <c:v>418442.11000000004</c:v>
                </c:pt>
                <c:pt idx="2">
                  <c:v>358078.51999999996</c:v>
                </c:pt>
              </c:numCache>
            </c:numRef>
          </c:val>
        </c:ser>
        <c:shape val="cylinder"/>
        <c:axId val="80996224"/>
        <c:axId val="81270656"/>
        <c:axId val="0"/>
      </c:bar3DChart>
      <c:catAx>
        <c:axId val="80996224"/>
        <c:scaling>
          <c:orientation val="minMax"/>
        </c:scaling>
        <c:delete val="1"/>
        <c:axPos val="b"/>
        <c:tickLblPos val="none"/>
        <c:crossAx val="81270656"/>
        <c:crosses val="autoZero"/>
        <c:auto val="1"/>
        <c:lblAlgn val="ctr"/>
        <c:lblOffset val="100"/>
      </c:catAx>
      <c:valAx>
        <c:axId val="81270656"/>
        <c:scaling>
          <c:orientation val="minMax"/>
        </c:scaling>
        <c:axPos val="l"/>
        <c:majorGridlines/>
        <c:numFmt formatCode="#,##0.00\ &quot;€&quot;" sourceLinked="1"/>
        <c:tickLblPos val="nextTo"/>
        <c:crossAx val="80996224"/>
        <c:crosses val="autoZero"/>
        <c:crossBetween val="between"/>
      </c:valAx>
    </c:plotArea>
    <c:plotVisOnly val="1"/>
  </c:chart>
  <c:spPr>
    <a:ln>
      <a:noFill/>
    </a:ln>
    <a:effectLst>
      <a:outerShdw blurRad="76200" dir="13500000" sy="23000" kx="1200000" algn="br" rotWithShape="0">
        <a:prstClr val="black">
          <a:alpha val="20000"/>
        </a:prstClr>
      </a:outerShdw>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76376C-32AD-4BB2-AF64-797A25D2BE9C}" type="datetimeFigureOut">
              <a:rPr lang="el-GR" smtClean="0"/>
              <a:pPr/>
              <a:t>18/4/2013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50E80A-84A6-493C-BA61-4387CFC07A08}"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FA50E80A-84A6-493C-BA61-4387CFC07A08}" type="slidenum">
              <a:rPr lang="el-GR" smtClean="0"/>
              <a:pPr/>
              <a:t>15</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pPr>
              <a:buFontTx/>
              <a:buNone/>
            </a:pPr>
            <a:r>
              <a:rPr lang="el-GR" dirty="0" smtClean="0"/>
              <a:t>Πρέπει</a:t>
            </a:r>
            <a:r>
              <a:rPr lang="el-GR" baseline="0" dirty="0" smtClean="0"/>
              <a:t> να αναφερθεί πως τα Έσοδα αυτά δεν είναι από-φορολογημένα και έτσι τα πραγματικά υπολογίζονται μείον το ¼. Η λύση της εκποίησης </a:t>
            </a:r>
          </a:p>
          <a:p>
            <a:pPr marL="0" marR="0" indent="0" algn="l" defTabSz="914400" rtl="0" eaLnBrk="1" fontAlgn="auto" latinLnBrk="0" hangingPunct="1">
              <a:lnSpc>
                <a:spcPct val="100000"/>
              </a:lnSpc>
              <a:spcBef>
                <a:spcPts val="0"/>
              </a:spcBef>
              <a:spcAft>
                <a:spcPts val="0"/>
              </a:spcAft>
              <a:buClrTx/>
              <a:buSzTx/>
              <a:buFontTx/>
              <a:buChar char="-"/>
              <a:tabLst/>
              <a:defRPr/>
            </a:pPr>
            <a:r>
              <a:rPr lang="el-GR" u="sng" baseline="0" dirty="0" smtClean="0"/>
              <a:t>Τα έσοδα των ενοικίων </a:t>
            </a:r>
            <a:r>
              <a:rPr lang="el-GR" baseline="0" dirty="0" smtClean="0"/>
              <a:t>έχουν μειωθεί λόγω της οικονομικής κρίσης, η φορολογία τον ακινήτων έχει επιβαρυνθεί σημαντικά και υπάρχει αδυναμία πληρωμής από πολλούς ενοικιαστές. Δεν υπάρχει άμεση δυνατότητα να αυξηθούν τα έσοδα από τα ενοίκια (π.χ. </a:t>
            </a:r>
            <a:r>
              <a:rPr lang="el-GR" baseline="0" dirty="0" err="1" smtClean="0"/>
              <a:t>Σάντυ</a:t>
            </a:r>
            <a:r>
              <a:rPr lang="el-GR" baseline="0" dirty="0" smtClean="0"/>
              <a:t>-Ξενοδοχείο στην καρδιά του Βόλου, το οποίο δεν ενοικιάζεται παρά την όση προβολή του μέσω των Μ.Μ.Ε.)</a:t>
            </a:r>
          </a:p>
          <a:p>
            <a:pPr marL="0" marR="0" indent="0" algn="l" defTabSz="914400" rtl="0" eaLnBrk="1" fontAlgn="auto" latinLnBrk="0" hangingPunct="1">
              <a:lnSpc>
                <a:spcPct val="100000"/>
              </a:lnSpc>
              <a:spcBef>
                <a:spcPts val="0"/>
              </a:spcBef>
              <a:spcAft>
                <a:spcPts val="0"/>
              </a:spcAft>
              <a:buClrTx/>
              <a:buSzTx/>
              <a:buFontTx/>
              <a:buChar char="-"/>
              <a:tabLst/>
              <a:defRPr/>
            </a:pPr>
            <a:r>
              <a:rPr lang="el-GR" u="sng" baseline="0" dirty="0" smtClean="0"/>
              <a:t>Οι δωρεές</a:t>
            </a:r>
            <a:r>
              <a:rPr lang="el-GR" baseline="0" dirty="0" smtClean="0"/>
              <a:t> είναι φυσιολογικό να μειωθούν λόγω του περιβάλλοντος της Ελληνικής Οικονομίας και ειδικά αυτού της περιφέρειας που είναι περισσότερο επιβαρυμένο. Δεν υπάρχει η άμεση δυνατότητα να αυξηθούν τα έσοδα από δωρεές καθώς δεν υπάρχει η οικονομική δυνατότητα από τους συμπολίτες μας.</a:t>
            </a:r>
          </a:p>
          <a:p>
            <a:pPr>
              <a:buFontTx/>
              <a:buChar char="-"/>
            </a:pPr>
            <a:r>
              <a:rPr lang="el-GR" u="sng" baseline="0" dirty="0" smtClean="0"/>
              <a:t>Το έσοδο της κρατικής επιχορήγησης</a:t>
            </a:r>
            <a:r>
              <a:rPr lang="el-GR" baseline="0" dirty="0" smtClean="0"/>
              <a:t> ισούται με 8200€ τριμηνιαίως – 32800€ ετησίως και αργεί πάρα πολύ η πληρωμή του. Π.χ. περιμένουμε ακόμα την πληρωμή του δεύτερου τριμήνου του 2012, ενώ έχουμε ήδη διανύσει το πρώτο τρίμηνο του 2013. Πρέπει να ζητηθεί η αύξηση της κρατικής επιχορήγησης καθώς είναι πολύ δύσκολο ένα Ίδρυμα με 25 φιλοξενούμενα παιδιά και με 3 άτομα προσωπικό, 8 άτομα εκ περιτροπής απασχολούμενων να ανταπεξέλθει στις υποχρεώσεις του με τόσο μικρή κρατική επιχορήγηση. Ειδικά στην περίπτωση της Μαγνησίας, καθώς δεν υπάρχει κρατικό-δημόσιο Ίδρυμα για την φιλοξενία απόρων και ορφανών παιδιών. </a:t>
            </a:r>
          </a:p>
          <a:p>
            <a:pPr>
              <a:buFontTx/>
              <a:buChar char="-"/>
            </a:pPr>
            <a:r>
              <a:rPr lang="el-GR" baseline="0" dirty="0" smtClean="0"/>
              <a:t>Προχωράμε στην ανάλυση των εξόδων γιατί ως κοινωφελές Ίδρυμα έχουμε την δυσκολότερη αποστολή: </a:t>
            </a:r>
            <a:r>
              <a:rPr lang="el-GR" u="sng" baseline="0" dirty="0" smtClean="0"/>
              <a:t>ΝΑ ΠΡΟΣΔΙΟΡΙΣΜΟΥΜΕ ΤΟ ΝΕΚΡΟ ΣΗΜΕΙΟ </a:t>
            </a:r>
            <a:r>
              <a:rPr lang="el-GR" u="none" baseline="0" dirty="0" smtClean="0"/>
              <a:t>όπου τα έσοδα θα πρέπει να καλύπτουν τα έξοδα. </a:t>
            </a:r>
          </a:p>
          <a:p>
            <a:pPr>
              <a:buFontTx/>
              <a:buNone/>
            </a:pPr>
            <a:r>
              <a:rPr lang="el-GR" sz="1200" b="0" i="0" kern="1200" dirty="0" smtClean="0">
                <a:solidFill>
                  <a:schemeClr val="tx1"/>
                </a:solidFill>
                <a:latin typeface="+mn-lt"/>
                <a:ea typeface="+mn-ea"/>
                <a:cs typeface="+mn-cs"/>
              </a:rPr>
              <a:t>Ο υπολογισμός του, μας δείχνει τον ελάχιστο όγκο παραγωγής που πρέπει να επιτευχθεί, προκειμένου η επιχείρηση να καλύπτει τόσο το σταθερό όσο και το </a:t>
            </a:r>
            <a:r>
              <a:rPr lang="el-GR" sz="1200" b="0" i="0" u="none" strike="noStrike" kern="1200" dirty="0" smtClean="0">
                <a:solidFill>
                  <a:schemeClr val="tx1"/>
                </a:solidFill>
                <a:latin typeface="+mn-lt"/>
                <a:ea typeface="+mn-ea"/>
                <a:cs typeface="+mn-cs"/>
              </a:rPr>
              <a:t>μεταβλητό κόστος</a:t>
            </a:r>
            <a:r>
              <a:rPr lang="el-GR" sz="1200" b="0" i="0" kern="1200" dirty="0" smtClean="0">
                <a:solidFill>
                  <a:schemeClr val="tx1"/>
                </a:solidFill>
                <a:latin typeface="+mn-lt"/>
                <a:ea typeface="+mn-ea"/>
                <a:cs typeface="+mn-cs"/>
              </a:rPr>
              <a:t> της. Δηλαδή, ουσιαστικά το νεκρό σημείο μας δείχνει πόσο μπορεί να μειωθούν οι πωλήσεις μιας επιχείρησης, χωρίς αυτή να είναι ζημιογόνα.</a:t>
            </a:r>
            <a:endParaRPr lang="el-GR" u="sng" baseline="0" dirty="0" smtClean="0"/>
          </a:p>
        </p:txBody>
      </p:sp>
      <p:sp>
        <p:nvSpPr>
          <p:cNvPr id="4" name="3 - Θέση αριθμού διαφάνειας"/>
          <p:cNvSpPr>
            <a:spLocks noGrp="1"/>
          </p:cNvSpPr>
          <p:nvPr>
            <p:ph type="sldNum" sz="quarter" idx="10"/>
          </p:nvPr>
        </p:nvSpPr>
        <p:spPr/>
        <p:txBody>
          <a:bodyPr/>
          <a:lstStyle/>
          <a:p>
            <a:fld id="{FA50E80A-84A6-493C-BA61-4387CFC07A08}" type="slidenum">
              <a:rPr lang="el-GR" smtClean="0"/>
              <a:pPr/>
              <a:t>16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l-GR" u="sng" dirty="0" smtClean="0"/>
              <a:t>Τρόποι μείωσης των εξόδων:</a:t>
            </a:r>
          </a:p>
          <a:p>
            <a:pPr marL="228600" indent="-228600">
              <a:buAutoNum type="arabicPeriod"/>
            </a:pPr>
            <a:r>
              <a:rPr lang="el-GR" dirty="0" smtClean="0"/>
              <a:t>Η Ιερά Μητρόπολη Δημητριάδος και Αλμυρού αναλαμβάνει την σίτιση των φιλοξενούμενων παιδιών τις καθημερινές. Ένα τεράστιο κόστος πλέον δεν επιβαρύνει οικονομικά το Ίδρυμα.</a:t>
            </a:r>
          </a:p>
          <a:p>
            <a:pPr marL="228600" indent="-228600">
              <a:buAutoNum type="arabicPeriod"/>
            </a:pPr>
            <a:r>
              <a:rPr lang="el-GR" baseline="0" dirty="0" smtClean="0"/>
              <a:t>Το κόστος μισθοδοσίας (αναγκαστικά) μειώνεται. Οι ανάγκες που εξυπηρετούσε το τακτικό προσωπικό πλέον καλύπτεται από εθελοντές, π.χ. ανάγκη-καθαριότητα, ομάδα εθελοντών οι οποίοι τακτικά καθαρίζουν τους χώρους του Ιδρύματος. Ανάγκη- παιδαγωγικά, εθελοντές αναλαμβάνουν την φροντιστηριακή επιμόρφωση των φιλοξενούμενων παιδιών σε τακτική βάση.</a:t>
            </a:r>
          </a:p>
          <a:p>
            <a:pPr marL="228600" indent="-228600">
              <a:buAutoNum type="arabicPeriod"/>
            </a:pPr>
            <a:r>
              <a:rPr lang="el-GR" baseline="0" dirty="0" smtClean="0"/>
              <a:t>Γίνεται πλέον οικονομικότερη διαχείριση για τον περιορισμό των εξόδων λειτουργίας του χώρου του Ιδρύματος. Π.χ. Προσπάθεια να καλυφθεί ένα μέρος του κόστους της θέρμανσης με την τοποθέτηση </a:t>
            </a:r>
            <a:r>
              <a:rPr lang="el-GR" baseline="0" dirty="0" err="1" smtClean="0"/>
              <a:t>φωτοβολταϊκών</a:t>
            </a:r>
            <a:r>
              <a:rPr lang="el-GR" baseline="0" dirty="0" smtClean="0"/>
              <a:t>, τζακιών στους χώρους του Ιδρύματος κτλ.</a:t>
            </a:r>
            <a:endParaRPr lang="en-US" baseline="0" dirty="0" smtClean="0"/>
          </a:p>
          <a:p>
            <a:pPr marL="228600" indent="-228600">
              <a:buAutoNum type="arabicPeriod"/>
            </a:pPr>
            <a:r>
              <a:rPr lang="el-GR" baseline="0" dirty="0" smtClean="0"/>
              <a:t>Δεν υπάρχει πρόβλεψη για την συντήρηση των ακινήτων λόγω μη ύπαρξης πόρων.</a:t>
            </a:r>
          </a:p>
          <a:p>
            <a:pPr marL="228600" indent="-228600">
              <a:buNone/>
            </a:pPr>
            <a:r>
              <a:rPr lang="el-GR" u="sng" baseline="0" dirty="0" smtClean="0"/>
              <a:t>Συσχετισμός Εσόδων-Εξόδων. </a:t>
            </a:r>
            <a:r>
              <a:rPr lang="el-GR" baseline="0" dirty="0" smtClean="0"/>
              <a:t>Υπάρχει διαρκής μείωση των εσόδων και διαρκής μείωση των εξόδων. Παρόλα αυτά δεν μπορεί να γίνει περαιτέρω, υπολογίσιμη μείωση των εξόδων καθώς υπάρχουν και διαρκείς ανατιμήσεις σχετικά με τα πάγια έξοδα, η απαιτήσεις για την πληρωμή των ρυθμίσεων είναι σταθερές και δεν επιδέχονται μειώσεων. Οι δαπάνες σχετικά με τα παιδιά είναι εκτός προϋπολογισμού λόγω της φύσης του Ιδρύματος και λόγω της αναγκαιότητας τους.</a:t>
            </a:r>
          </a:p>
          <a:p>
            <a:pPr marL="228600" indent="-228600">
              <a:buNone/>
            </a:pPr>
            <a:r>
              <a:rPr lang="el-GR" u="sng" baseline="0" dirty="0" smtClean="0"/>
              <a:t>Η κάλυψη των εξόδων </a:t>
            </a:r>
            <a:r>
              <a:rPr lang="el-GR" baseline="0" dirty="0" smtClean="0"/>
              <a:t>πλέον είναι ένα πολύ σημαντικό πρόβλημα καθώς δεν υπάρχουν πλέον οι αναγκαίοι πόροι. Το Ίδρυμα αντιμετωπίζεται όπως η κάθε εταιρία – φορολογείται όπως η κάθε εταιρία, παρά τον κοινωνικό του ρόλο και παρά το γεγονός πως καλύπτει ένα τομέα κοινωνικής πρόνοιας και αλληλεγγύης που δεν καλύπτεται από το Δημόσιο.</a:t>
            </a:r>
          </a:p>
          <a:p>
            <a:pPr marL="228600" indent="-228600">
              <a:buNone/>
            </a:pPr>
            <a:r>
              <a:rPr lang="el-GR" u="sng" baseline="0" dirty="0" smtClean="0"/>
              <a:t>Προσπάθεια για την δημιουργία ενός δικτύου αλληλοβοηθείας χωρίς κόστος</a:t>
            </a:r>
            <a:r>
              <a:rPr lang="el-GR" baseline="0" dirty="0" smtClean="0"/>
              <a:t>, π.χ. με την προσφορά των αναλώσιμων που έχουν σύντομη ημερομηνία λήξης στο Κοινωνικό Παντοπωλείο.</a:t>
            </a:r>
            <a:endParaRPr lang="el-GR" dirty="0"/>
          </a:p>
        </p:txBody>
      </p:sp>
      <p:sp>
        <p:nvSpPr>
          <p:cNvPr id="4" name="3 - Θέση αριθμού διαφάνειας"/>
          <p:cNvSpPr>
            <a:spLocks noGrp="1"/>
          </p:cNvSpPr>
          <p:nvPr>
            <p:ph type="sldNum" sz="quarter" idx="10"/>
          </p:nvPr>
        </p:nvSpPr>
        <p:spPr/>
        <p:txBody>
          <a:bodyPr/>
          <a:lstStyle/>
          <a:p>
            <a:fld id="{FA50E80A-84A6-493C-BA61-4387CFC07A08}" type="slidenum">
              <a:rPr lang="el-GR" smtClean="0"/>
              <a:pPr/>
              <a:t>17</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pPr>
              <a:buNone/>
            </a:pPr>
            <a:r>
              <a:rPr lang="el-GR" sz="1200" dirty="0" smtClean="0">
                <a:latin typeface="Century Gothic" pitchFamily="34" charset="0"/>
              </a:rPr>
              <a:t>Σχετικά με τα έσοδα:</a:t>
            </a:r>
          </a:p>
          <a:p>
            <a:pPr>
              <a:buNone/>
            </a:pPr>
            <a:r>
              <a:rPr lang="el-GR" sz="1200" dirty="0" smtClean="0">
                <a:latin typeface="Century Gothic" pitchFamily="34" charset="0"/>
              </a:rPr>
              <a:t>1. Οργάνωση δράσεων Εταιρικής Κοινωνικής Ευθύνης.</a:t>
            </a:r>
            <a:r>
              <a:rPr lang="el-GR" sz="1200" baseline="0" dirty="0" smtClean="0">
                <a:latin typeface="Century Gothic" pitchFamily="34" charset="0"/>
              </a:rPr>
              <a:t> Αυτό μπορεί να επιτευχθεί με την δημιουργία ενός κοινού δικτύου που θα συντονίσει της τοπικές επιχειρήσεις με τα τοπικά Ιδρύματα και θα φροντίσει για την ισοκατανομή των πόρων αυτών και θα φροντίζει για την ενημέρωση όλων των Ιδρυμάτων Πανελλαδικά και την διαφάνεια της διαδικασίας.</a:t>
            </a:r>
          </a:p>
          <a:p>
            <a:pPr>
              <a:buNone/>
            </a:pPr>
            <a:r>
              <a:rPr lang="el-GR" sz="1200" baseline="0" dirty="0" smtClean="0">
                <a:latin typeface="Century Gothic" pitchFamily="34" charset="0"/>
              </a:rPr>
              <a:t>2. Τουλάχιστον διπλάσια αύξηση της κρατικής επιχορήγησης. Θα πρέπει να δημιουργηθεί ένα ξεχωριστό μητρώο φορέων σχετικών με την παιδική προστασία, ο οποίος θα ελέγχεται και από το Υπουργείο Εργασίας.</a:t>
            </a:r>
          </a:p>
          <a:p>
            <a:pPr>
              <a:buNone/>
            </a:pPr>
            <a:r>
              <a:rPr lang="el-GR" sz="1200" dirty="0" smtClean="0">
                <a:latin typeface="Century Gothic" pitchFamily="34" charset="0"/>
              </a:rPr>
              <a:t>3. Διοργάνωση συχνών εκδηλώσεων με σκοπό την οικονομική ενίσχυση του Ιδρύματος από ομάδες καλλιτεχνών.</a:t>
            </a:r>
          </a:p>
          <a:p>
            <a:pPr>
              <a:buNone/>
            </a:pPr>
            <a:r>
              <a:rPr lang="el-GR" sz="1200" dirty="0" smtClean="0">
                <a:latin typeface="Century Gothic" pitchFamily="34" charset="0"/>
              </a:rPr>
              <a:t>4. Το Ίδρυμα επικοινωνεί τα νέα του στους υποστηρικτές του συχνότερα μέσω μέσων κοινωνικής δικτύωσης (</a:t>
            </a:r>
            <a:r>
              <a:rPr lang="en-US" sz="1200" dirty="0" smtClean="0">
                <a:latin typeface="Century Gothic" pitchFamily="34" charset="0"/>
              </a:rPr>
              <a:t>facebook, twitter, site </a:t>
            </a:r>
            <a:r>
              <a:rPr lang="el-GR" sz="1200" dirty="0" smtClean="0">
                <a:latin typeface="Century Gothic" pitchFamily="34" charset="0"/>
              </a:rPr>
              <a:t>Ιδρύματος) με σκοπό την προσέλκυση νέων εθελοντών και  την αύξηση των δωρεών σε χρήματα και είδη). </a:t>
            </a:r>
          </a:p>
          <a:p>
            <a:pPr>
              <a:buNone/>
            </a:pPr>
            <a:r>
              <a:rPr lang="el-GR" sz="1200" baseline="0" dirty="0" smtClean="0">
                <a:latin typeface="Century Gothic" pitchFamily="34" charset="0"/>
              </a:rPr>
              <a:t>  </a:t>
            </a:r>
            <a:endParaRPr lang="el-GR" sz="1200" dirty="0" smtClean="0">
              <a:latin typeface="Century Gothic" pitchFamily="34" charset="0"/>
            </a:endParaRPr>
          </a:p>
          <a:p>
            <a:pPr>
              <a:buNone/>
            </a:pPr>
            <a:r>
              <a:rPr lang="el-GR" sz="1200" dirty="0" smtClean="0">
                <a:latin typeface="Century Gothic" pitchFamily="34" charset="0"/>
              </a:rPr>
              <a:t>Σχετικά με τα έξοδα:</a:t>
            </a:r>
          </a:p>
          <a:p>
            <a:pPr>
              <a:buNone/>
            </a:pPr>
            <a:r>
              <a:rPr lang="el-GR" sz="1200" dirty="0" smtClean="0">
                <a:latin typeface="Century Gothic" pitchFamily="34" charset="0"/>
              </a:rPr>
              <a:t>1. Να ζητηθεί η μείωση της φορολογίας των εσόδων από ενοίκια καθώς τα Ιδρύματα δεν πρέπει να αντιμετωπίζονται ως ιδιώτες. Το έσοδο των ενοικίων είναι ανταποδοτικό και δεν είναι χάριν προσωπικού πλουτισμού. Κάτι τέτοιο ουσιαστικά απαγορεύεται από τον κοινωφελή και φιλανθρωπικό χαρακτήρα που έχουν τα Ιδρύματα παιδικής προστασίας.</a:t>
            </a:r>
          </a:p>
          <a:p>
            <a:pPr>
              <a:buNone/>
            </a:pPr>
            <a:r>
              <a:rPr lang="el-GR" sz="1200" dirty="0" smtClean="0">
                <a:latin typeface="Century Gothic" pitchFamily="34" charset="0"/>
              </a:rPr>
              <a:t>2. Να ζητηθεί η εξαίρεση ή η μείωση των ασφαλιστικών εισφορών που πληρώνονται από τα Ιδρύματα λόγω μισθοδοσίας. Εφόσον υπάρχει χρηματοδότηση των ανέργων με τα νέα προγράμματα του ΟΑΕΔ (για την καταπολέμηση της ανεργίας) θα πρέπει να υπάρχει και επιδότηση των εργαζομένων των Ιδρυμάτων παιδικής προστασίας. </a:t>
            </a:r>
          </a:p>
          <a:p>
            <a:pPr>
              <a:buNone/>
            </a:pPr>
            <a:r>
              <a:rPr lang="el-GR" sz="1200" dirty="0" smtClean="0">
                <a:latin typeface="Century Gothic" pitchFamily="34" charset="0"/>
              </a:rPr>
              <a:t>3. Ειδική τιμολόγηση των Ιδρυμάτων από οργανισμούς όπως η ΔΕΗ, </a:t>
            </a:r>
            <a:r>
              <a:rPr lang="el-GR" sz="1200" dirty="0" err="1" smtClean="0">
                <a:latin typeface="Century Gothic" pitchFamily="34" charset="0"/>
              </a:rPr>
              <a:t>Νερο</a:t>
            </a:r>
            <a:r>
              <a:rPr lang="el-GR" sz="1200" dirty="0" smtClean="0">
                <a:latin typeface="Century Gothic" pitchFamily="34" charset="0"/>
              </a:rPr>
              <a:t>, Φυσικό Αέριο. Η ζητούμενη έκπτωση θα πρέπει να αγγίζει</a:t>
            </a:r>
            <a:r>
              <a:rPr lang="el-GR" sz="1200" baseline="0" dirty="0" smtClean="0">
                <a:latin typeface="Century Gothic" pitchFamily="34" charset="0"/>
              </a:rPr>
              <a:t> το 40%, παρόμοια με αυτή του Κοινωνικού τιμολογίου της ΔΕΗ που ήδη υπάρχει.</a:t>
            </a:r>
            <a:endParaRPr lang="el-GR" sz="1200" dirty="0" smtClean="0">
              <a:latin typeface="Century Gothic" pitchFamily="34" charset="0"/>
            </a:endParaRPr>
          </a:p>
          <a:p>
            <a:pPr>
              <a:buNone/>
            </a:pPr>
            <a:endParaRPr lang="el-GR" sz="1200" dirty="0" smtClean="0">
              <a:latin typeface="Century Gothic" pitchFamily="34" charset="0"/>
            </a:endParaRPr>
          </a:p>
          <a:p>
            <a:endParaRPr lang="el-GR" dirty="0"/>
          </a:p>
        </p:txBody>
      </p:sp>
      <p:sp>
        <p:nvSpPr>
          <p:cNvPr id="4" name="3 - Θέση αριθμού διαφάνειας"/>
          <p:cNvSpPr>
            <a:spLocks noGrp="1"/>
          </p:cNvSpPr>
          <p:nvPr>
            <p:ph type="sldNum" sz="quarter" idx="10"/>
          </p:nvPr>
        </p:nvSpPr>
        <p:spPr/>
        <p:txBody>
          <a:bodyPr/>
          <a:lstStyle/>
          <a:p>
            <a:fld id="{FA50E80A-84A6-493C-BA61-4387CFC07A08}" type="slidenum">
              <a:rPr lang="el-GR" smtClean="0"/>
              <a:pPr/>
              <a:t>18</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l-GR" smtClean="0"/>
              <a:t>Kλικ για επεξεργασία του τίτλου</a:t>
            </a:r>
            <a:endParaRPr kumimoji="0" lang="en-US"/>
          </a:p>
        </p:txBody>
      </p:sp>
      <p:sp>
        <p:nvSpPr>
          <p:cNvPr id="20" name="19 - Υπότιτλος"/>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9" name="18 - Θέση ημερομηνίας"/>
          <p:cNvSpPr>
            <a:spLocks noGrp="1"/>
          </p:cNvSpPr>
          <p:nvPr>
            <p:ph type="dt" sz="half" idx="10"/>
          </p:nvPr>
        </p:nvSpPr>
        <p:spPr/>
        <p:txBody>
          <a:bodyPr/>
          <a:lstStyle>
            <a:extLst/>
          </a:lstStyle>
          <a:p>
            <a:fld id="{1778A23D-E097-4A26-B0D3-DE0C4EDA1688}" type="datetime1">
              <a:rPr lang="el-GR" smtClean="0"/>
              <a:pPr/>
              <a:t>18/4/2013</a:t>
            </a:fld>
            <a:endParaRPr lang="el-GR"/>
          </a:p>
        </p:txBody>
      </p:sp>
      <p:sp>
        <p:nvSpPr>
          <p:cNvPr id="8" name="7 - Θέση υποσέλιδου"/>
          <p:cNvSpPr>
            <a:spLocks noGrp="1"/>
          </p:cNvSpPr>
          <p:nvPr>
            <p:ph type="ftr" sz="quarter" idx="11"/>
          </p:nvPr>
        </p:nvSpPr>
        <p:spPr/>
        <p:txBody>
          <a:bodyPr/>
          <a:lstStyle>
            <a:extLst/>
          </a:lstStyle>
          <a:p>
            <a:r>
              <a:rPr lang="el-GR" dirty="0" smtClean="0"/>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dirty="0"/>
          </a:p>
        </p:txBody>
      </p:sp>
      <p:sp>
        <p:nvSpPr>
          <p:cNvPr id="11" name="10 - Θέση αριθμού διαφάνειας"/>
          <p:cNvSpPr>
            <a:spLocks noGrp="1"/>
          </p:cNvSpPr>
          <p:nvPr>
            <p:ph type="sldNum" sz="quarter" idx="12"/>
          </p:nvPr>
        </p:nvSpPr>
        <p:spPr/>
        <p:txBody>
          <a:bodyPr/>
          <a:lstStyle>
            <a:extLst/>
          </a:lstStyle>
          <a:p>
            <a:fld id="{3A94108D-708C-44E8-A508-ADDDC47297F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ED03F6C3-61C0-4A32-9317-42CE0ABB4BBD}" type="datetime1">
              <a:rPr lang="el-GR" smtClean="0"/>
              <a:pPr/>
              <a:t>18/4/2013</a:t>
            </a:fld>
            <a:endParaRPr lang="el-GR"/>
          </a:p>
        </p:txBody>
      </p:sp>
      <p:sp>
        <p:nvSpPr>
          <p:cNvPr id="5" name="4 - Θέση υποσέλιδου"/>
          <p:cNvSpPr>
            <a:spLocks noGrp="1"/>
          </p:cNvSpPr>
          <p:nvPr>
            <p:ph type="ftr" sz="quarter" idx="11"/>
          </p:nvPr>
        </p:nvSpPr>
        <p:spPr/>
        <p:txBody>
          <a:bodyPr/>
          <a:lstStyle>
            <a:extLst/>
          </a:lstStyle>
          <a:p>
            <a:r>
              <a:rPr lang="el-GR" dirty="0" smtClean="0"/>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dirty="0"/>
          </a:p>
        </p:txBody>
      </p:sp>
      <p:sp>
        <p:nvSpPr>
          <p:cNvPr id="6" name="5 - Θέση αριθμού διαφάνειας"/>
          <p:cNvSpPr>
            <a:spLocks noGrp="1"/>
          </p:cNvSpPr>
          <p:nvPr>
            <p:ph type="sldNum" sz="quarter" idx="12"/>
          </p:nvPr>
        </p:nvSpPr>
        <p:spPr/>
        <p:txBody>
          <a:bodyPr/>
          <a:lstStyle>
            <a:extLst/>
          </a:lstStyle>
          <a:p>
            <a:fld id="{3A94108D-708C-44E8-A508-ADDDC47297F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A0066BD9-99AB-45BC-AE2D-495A34A78C6D}" type="datetime1">
              <a:rPr lang="el-GR" smtClean="0"/>
              <a:pPr/>
              <a:t>18/4/2013</a:t>
            </a:fld>
            <a:endParaRPr lang="el-GR"/>
          </a:p>
        </p:txBody>
      </p:sp>
      <p:sp>
        <p:nvSpPr>
          <p:cNvPr id="5" name="4 - Θέση υποσέλιδου"/>
          <p:cNvSpPr>
            <a:spLocks noGrp="1"/>
          </p:cNvSpPr>
          <p:nvPr>
            <p:ph type="ftr" sz="quarter" idx="11"/>
          </p:nvPr>
        </p:nvSpPr>
        <p:spPr/>
        <p:txBody>
          <a:bodyPr/>
          <a:lstStyle>
            <a:extLst/>
          </a:lstStyle>
          <a:p>
            <a:r>
              <a:rPr lang="el-GR" dirty="0" smtClean="0"/>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dirty="0"/>
          </a:p>
        </p:txBody>
      </p:sp>
      <p:sp>
        <p:nvSpPr>
          <p:cNvPr id="6" name="5 - Θέση αριθμού διαφάνειας"/>
          <p:cNvSpPr>
            <a:spLocks noGrp="1"/>
          </p:cNvSpPr>
          <p:nvPr>
            <p:ph type="sldNum" sz="quarter" idx="12"/>
          </p:nvPr>
        </p:nvSpPr>
        <p:spPr/>
        <p:txBody>
          <a:bodyPr/>
          <a:lstStyle>
            <a:extLst/>
          </a:lstStyle>
          <a:p>
            <a:fld id="{3A94108D-708C-44E8-A508-ADDDC47297F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502920" y="530352"/>
            <a:ext cx="8183880" cy="4187952"/>
          </a:xfrm>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BB8B8401-ADF4-49AF-8ECF-A042F4BB1089}" type="datetime1">
              <a:rPr lang="el-GR" smtClean="0"/>
              <a:pPr/>
              <a:t>18/4/2013</a:t>
            </a:fld>
            <a:endParaRPr lang="el-GR"/>
          </a:p>
        </p:txBody>
      </p:sp>
      <p:sp>
        <p:nvSpPr>
          <p:cNvPr id="5" name="4 - Θέση υποσέλιδου"/>
          <p:cNvSpPr>
            <a:spLocks noGrp="1"/>
          </p:cNvSpPr>
          <p:nvPr>
            <p:ph type="ftr" sz="quarter" idx="11"/>
          </p:nvPr>
        </p:nvSpPr>
        <p:spPr/>
        <p:txBody>
          <a:bodyPr/>
          <a:lstStyle>
            <a:extLst/>
          </a:lstStyle>
          <a:p>
            <a:r>
              <a:rPr lang="el-GR" dirty="0" smtClean="0"/>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dirty="0"/>
          </a:p>
        </p:txBody>
      </p:sp>
      <p:sp>
        <p:nvSpPr>
          <p:cNvPr id="6" name="5 - Θέση αριθμού διαφάνειας"/>
          <p:cNvSpPr>
            <a:spLocks noGrp="1"/>
          </p:cNvSpPr>
          <p:nvPr>
            <p:ph type="sldNum" sz="quarter" idx="12"/>
          </p:nvPr>
        </p:nvSpPr>
        <p:spPr/>
        <p:txBody>
          <a:bodyPr/>
          <a:lstStyle>
            <a:extLst/>
          </a:lstStyle>
          <a:p>
            <a:fld id="{3A94108D-708C-44E8-A508-ADDDC47297F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4" name="13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34689B77-CDA6-4BF2-9152-56698F61803B}" type="datetime1">
              <a:rPr lang="el-GR" smtClean="0"/>
              <a:pPr/>
              <a:t>18/4/2013</a:t>
            </a:fld>
            <a:endParaRPr lang="el-GR"/>
          </a:p>
        </p:txBody>
      </p:sp>
      <p:sp>
        <p:nvSpPr>
          <p:cNvPr id="5" name="4 - Θέση υποσέλιδου"/>
          <p:cNvSpPr>
            <a:spLocks noGrp="1"/>
          </p:cNvSpPr>
          <p:nvPr>
            <p:ph type="ftr" sz="quarter" idx="11"/>
          </p:nvPr>
        </p:nvSpPr>
        <p:spPr/>
        <p:txBody>
          <a:bodyPr/>
          <a:lstStyle>
            <a:extLst/>
          </a:lstStyle>
          <a:p>
            <a:r>
              <a:rPr lang="el-GR" dirty="0" smtClean="0"/>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dirty="0"/>
          </a:p>
        </p:txBody>
      </p:sp>
      <p:sp>
        <p:nvSpPr>
          <p:cNvPr id="6" name="5 - Θέση αριθμού διαφάνειας"/>
          <p:cNvSpPr>
            <a:spLocks noGrp="1"/>
          </p:cNvSpPr>
          <p:nvPr>
            <p:ph type="sldNum" sz="quarter" idx="12"/>
          </p:nvPr>
        </p:nvSpPr>
        <p:spPr/>
        <p:txBody>
          <a:bodyPr/>
          <a:lstStyle>
            <a:extLst/>
          </a:lstStyle>
          <a:p>
            <a:fld id="{3A94108D-708C-44E8-A508-ADDDC47297F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92A9C4E1-65F1-43C3-A967-04280126F589}" type="datetime1">
              <a:rPr lang="el-GR" smtClean="0"/>
              <a:pPr/>
              <a:t>18/4/2013</a:t>
            </a:fld>
            <a:endParaRPr lang="el-GR"/>
          </a:p>
        </p:txBody>
      </p:sp>
      <p:sp>
        <p:nvSpPr>
          <p:cNvPr id="6" name="5 - Θέση υποσέλιδου"/>
          <p:cNvSpPr>
            <a:spLocks noGrp="1"/>
          </p:cNvSpPr>
          <p:nvPr>
            <p:ph type="ftr" sz="quarter" idx="11"/>
          </p:nvPr>
        </p:nvSpPr>
        <p:spPr/>
        <p:txBody>
          <a:bodyPr/>
          <a:lstStyle>
            <a:extLst/>
          </a:lstStyle>
          <a:p>
            <a:r>
              <a:rPr lang="el-GR" dirty="0" smtClean="0"/>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dirty="0"/>
          </a:p>
        </p:txBody>
      </p:sp>
      <p:sp>
        <p:nvSpPr>
          <p:cNvPr id="7" name="6 - Θέση αριθμού διαφάνειας"/>
          <p:cNvSpPr>
            <a:spLocks noGrp="1"/>
          </p:cNvSpPr>
          <p:nvPr>
            <p:ph type="sldNum" sz="quarter" idx="12"/>
          </p:nvPr>
        </p:nvSpPr>
        <p:spPr/>
        <p:txBody>
          <a:bodyPr/>
          <a:lstStyle>
            <a:extLst/>
          </a:lstStyle>
          <a:p>
            <a:fld id="{3A94108D-708C-44E8-A508-ADDDC47297F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nchor="b"/>
          <a:lstStyle>
            <a:lvl1pPr>
              <a:defRPr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223DB21B-E352-4F56-993A-03B72209BEF6}" type="datetime1">
              <a:rPr lang="el-GR" smtClean="0"/>
              <a:pPr/>
              <a:t>18/4/2013</a:t>
            </a:fld>
            <a:endParaRPr lang="el-GR"/>
          </a:p>
        </p:txBody>
      </p:sp>
      <p:sp>
        <p:nvSpPr>
          <p:cNvPr id="8" name="7 - Θέση υποσέλιδου"/>
          <p:cNvSpPr>
            <a:spLocks noGrp="1"/>
          </p:cNvSpPr>
          <p:nvPr>
            <p:ph type="ftr" sz="quarter" idx="11"/>
          </p:nvPr>
        </p:nvSpPr>
        <p:spPr/>
        <p:txBody>
          <a:bodyPr/>
          <a:lstStyle>
            <a:extLst/>
          </a:lstStyle>
          <a:p>
            <a:r>
              <a:rPr lang="el-GR" dirty="0" smtClean="0"/>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dirty="0"/>
          </a:p>
        </p:txBody>
      </p:sp>
      <p:sp>
        <p:nvSpPr>
          <p:cNvPr id="9" name="8 - Θέση αριθμού διαφάνειας"/>
          <p:cNvSpPr>
            <a:spLocks noGrp="1"/>
          </p:cNvSpPr>
          <p:nvPr>
            <p:ph type="sldNum" sz="quarter" idx="12"/>
          </p:nvPr>
        </p:nvSpPr>
        <p:spPr/>
        <p:txBody>
          <a:bodyPr/>
          <a:lstStyle>
            <a:extLst/>
          </a:lstStyle>
          <a:p>
            <a:fld id="{3A94108D-708C-44E8-A508-ADDDC47297F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FD756A78-A6A7-4498-9C4D-6F9933084531}" type="datetime1">
              <a:rPr lang="el-GR" smtClean="0"/>
              <a:pPr/>
              <a:t>18/4/2013</a:t>
            </a:fld>
            <a:endParaRPr lang="el-GR"/>
          </a:p>
        </p:txBody>
      </p:sp>
      <p:sp>
        <p:nvSpPr>
          <p:cNvPr id="4" name="3 - Θέση υποσέλιδου"/>
          <p:cNvSpPr>
            <a:spLocks noGrp="1"/>
          </p:cNvSpPr>
          <p:nvPr>
            <p:ph type="ftr" sz="quarter" idx="11"/>
          </p:nvPr>
        </p:nvSpPr>
        <p:spPr/>
        <p:txBody>
          <a:bodyPr/>
          <a:lstStyle>
            <a:extLst/>
          </a:lstStyle>
          <a:p>
            <a:r>
              <a:rPr lang="el-GR" dirty="0" smtClean="0"/>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dirty="0"/>
          </a:p>
        </p:txBody>
      </p:sp>
      <p:sp>
        <p:nvSpPr>
          <p:cNvPr id="5" name="4 - Θέση αριθμού διαφάνειας"/>
          <p:cNvSpPr>
            <a:spLocks noGrp="1"/>
          </p:cNvSpPr>
          <p:nvPr>
            <p:ph type="sldNum" sz="quarter" idx="12"/>
          </p:nvPr>
        </p:nvSpPr>
        <p:spPr/>
        <p:txBody>
          <a:bodyPr/>
          <a:lstStyle>
            <a:extLst/>
          </a:lstStyle>
          <a:p>
            <a:fld id="{3A94108D-708C-44E8-A508-ADDDC47297F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Θέση ημερομηνίας"/>
          <p:cNvSpPr>
            <a:spLocks noGrp="1"/>
          </p:cNvSpPr>
          <p:nvPr>
            <p:ph type="dt" sz="half" idx="10"/>
          </p:nvPr>
        </p:nvSpPr>
        <p:spPr/>
        <p:txBody>
          <a:bodyPr/>
          <a:lstStyle>
            <a:extLst/>
          </a:lstStyle>
          <a:p>
            <a:fld id="{0E29A546-E10D-4C60-8311-6215303BA67C}" type="datetime1">
              <a:rPr lang="el-GR" smtClean="0"/>
              <a:pPr/>
              <a:t>18/4/2013</a:t>
            </a:fld>
            <a:endParaRPr lang="el-GR"/>
          </a:p>
        </p:txBody>
      </p:sp>
      <p:sp>
        <p:nvSpPr>
          <p:cNvPr id="3" name="2 - Θέση υποσέλιδου"/>
          <p:cNvSpPr>
            <a:spLocks noGrp="1"/>
          </p:cNvSpPr>
          <p:nvPr>
            <p:ph type="ftr" sz="quarter" idx="11"/>
          </p:nvPr>
        </p:nvSpPr>
        <p:spPr/>
        <p:txBody>
          <a:bodyPr/>
          <a:lstStyle>
            <a:extLst/>
          </a:lstStyle>
          <a:p>
            <a:r>
              <a:rPr lang="el-GR" dirty="0" smtClean="0"/>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dirty="0"/>
          </a:p>
        </p:txBody>
      </p:sp>
      <p:sp>
        <p:nvSpPr>
          <p:cNvPr id="4" name="3 - Θέση αριθμού διαφάνειας"/>
          <p:cNvSpPr>
            <a:spLocks noGrp="1"/>
          </p:cNvSpPr>
          <p:nvPr>
            <p:ph type="sldNum" sz="quarter" idx="12"/>
          </p:nvPr>
        </p:nvSpPr>
        <p:spPr/>
        <p:txBody>
          <a:bodyPr/>
          <a:lstStyle>
            <a:extLst/>
          </a:lstStyle>
          <a:p>
            <a:fld id="{3A94108D-708C-44E8-A508-ADDDC47297F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7BC23DDD-66B4-42D1-B653-0BFA89AA3F2F}" type="datetime1">
              <a:rPr lang="el-GR" smtClean="0"/>
              <a:pPr/>
              <a:t>18/4/2013</a:t>
            </a:fld>
            <a:endParaRPr lang="el-GR"/>
          </a:p>
        </p:txBody>
      </p:sp>
      <p:sp>
        <p:nvSpPr>
          <p:cNvPr id="6" name="5 - Θέση υποσέλιδου"/>
          <p:cNvSpPr>
            <a:spLocks noGrp="1"/>
          </p:cNvSpPr>
          <p:nvPr>
            <p:ph type="ftr" sz="quarter" idx="11"/>
          </p:nvPr>
        </p:nvSpPr>
        <p:spPr/>
        <p:txBody>
          <a:bodyPr/>
          <a:lstStyle>
            <a:extLst/>
          </a:lstStyle>
          <a:p>
            <a:r>
              <a:rPr lang="el-GR" dirty="0" smtClean="0"/>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dirty="0"/>
          </a:p>
        </p:txBody>
      </p:sp>
      <p:sp>
        <p:nvSpPr>
          <p:cNvPr id="7" name="6 - Θέση αριθμού διαφάνειας"/>
          <p:cNvSpPr>
            <a:spLocks noGrp="1"/>
          </p:cNvSpPr>
          <p:nvPr>
            <p:ph type="sldNum" sz="quarter" idx="12"/>
          </p:nvPr>
        </p:nvSpPr>
        <p:spPr/>
        <p:txBody>
          <a:bodyPr/>
          <a:lstStyle>
            <a:extLst/>
          </a:lstStyle>
          <a:p>
            <a:fld id="{3A94108D-708C-44E8-A508-ADDDC47297F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5" name="14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Στρογγύλεμα μίας γωνίας ορθογωνίου"/>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7CF33FA4-7548-42E6-8C87-EA84DABA1340}" type="datetime1">
              <a:rPr lang="el-GR" smtClean="0"/>
              <a:pPr/>
              <a:t>18/4/2013</a:t>
            </a:fld>
            <a:endParaRPr lang="el-GR"/>
          </a:p>
        </p:txBody>
      </p:sp>
      <p:sp>
        <p:nvSpPr>
          <p:cNvPr id="6" name="5 - Θέση υποσέλιδου"/>
          <p:cNvSpPr>
            <a:spLocks noGrp="1"/>
          </p:cNvSpPr>
          <p:nvPr>
            <p:ph type="ftr" sz="quarter" idx="11"/>
          </p:nvPr>
        </p:nvSpPr>
        <p:spPr/>
        <p:txBody>
          <a:bodyPr/>
          <a:lstStyle>
            <a:extLst/>
          </a:lstStyle>
          <a:p>
            <a:r>
              <a:rPr lang="el-GR" dirty="0" smtClean="0"/>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dirty="0"/>
          </a:p>
        </p:txBody>
      </p:sp>
      <p:sp>
        <p:nvSpPr>
          <p:cNvPr id="7" name="6 - Θέση αριθμού διαφάνειας"/>
          <p:cNvSpPr>
            <a:spLocks noGrp="1"/>
          </p:cNvSpPr>
          <p:nvPr>
            <p:ph type="sldNum" sz="quarter" idx="12"/>
          </p:nvPr>
        </p:nvSpPr>
        <p:spPr/>
        <p:txBody>
          <a:bodyPr/>
          <a:lstStyle>
            <a:extLst/>
          </a:lstStyle>
          <a:p>
            <a:fld id="{3A94108D-708C-44E8-A508-ADDDC47297F7}" type="slidenum">
              <a:rPr lang="el-GR" smtClean="0"/>
              <a:pPr/>
              <a:t>‹#›</a:t>
            </a:fld>
            <a:endParaRPr lang="el-GR"/>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 Θέση τίτλου"/>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l-GR" smtClean="0"/>
              <a:t>Kλικ για επεξεργασία του τίτλου</a:t>
            </a:r>
            <a:endParaRPr kumimoji="0" lang="en-US"/>
          </a:p>
        </p:txBody>
      </p:sp>
      <p:sp>
        <p:nvSpPr>
          <p:cNvPr id="4" name="3 - Θέση κειμένου"/>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5" name="24 - Θέση ημερομηνίας"/>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5D12C42-B6C4-4FCD-B149-0ECDAC107493}" type="datetime1">
              <a:rPr lang="el-GR" smtClean="0"/>
              <a:pPr/>
              <a:t>18/4/2013</a:t>
            </a:fld>
            <a:endParaRPr lang="el-GR"/>
          </a:p>
        </p:txBody>
      </p:sp>
      <p:sp>
        <p:nvSpPr>
          <p:cNvPr id="18" name="17 - Θέση υποσέλιδου"/>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l-GR" dirty="0" smtClean="0"/>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dirty="0"/>
          </a:p>
        </p:txBody>
      </p:sp>
      <p:sp>
        <p:nvSpPr>
          <p:cNvPr id="5" name="4 - Θέση αριθμού διαφάνειας"/>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A94108D-708C-44E8-A508-ADDDC47297F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ΟΡΦΑΝΟΤΡΟΦΕΙΟ 06"/>
          <p:cNvPicPr>
            <a:picLocks noChangeAspect="1" noChangeArrowheads="1"/>
          </p:cNvPicPr>
          <p:nvPr/>
        </p:nvPicPr>
        <p:blipFill>
          <a:blip r:embed="rId2" cstate="print"/>
          <a:srcRect/>
          <a:stretch>
            <a:fillRect/>
          </a:stretch>
        </p:blipFill>
        <p:spPr bwMode="auto">
          <a:xfrm>
            <a:off x="1900238" y="0"/>
            <a:ext cx="5343525" cy="685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ΟΡΦΑΝΟΤΡΟΦΕΙΟ 07"/>
          <p:cNvPicPr>
            <a:picLocks noChangeAspect="1" noChangeArrowheads="1"/>
          </p:cNvPicPr>
          <p:nvPr/>
        </p:nvPicPr>
        <p:blipFill>
          <a:blip r:embed="rId2" cstate="print"/>
          <a:srcRect/>
          <a:stretch>
            <a:fillRect/>
          </a:stretch>
        </p:blipFill>
        <p:spPr bwMode="auto">
          <a:xfrm>
            <a:off x="468313" y="592138"/>
            <a:ext cx="8135937" cy="4994275"/>
          </a:xfrm>
          <a:prstGeom prst="rect">
            <a:avLst/>
          </a:prstGeom>
          <a:gradFill rotWithShape="1">
            <a:gsLst>
              <a:gs pos="0">
                <a:srgbClr val="E9E3D7"/>
              </a:gs>
              <a:gs pos="50000">
                <a:srgbClr val="FFEECD"/>
              </a:gs>
              <a:gs pos="100000">
                <a:srgbClr val="E9E3D7"/>
              </a:gs>
            </a:gsLst>
            <a:lin ang="5400000" scaled="1"/>
          </a:gradFill>
        </p:spPr>
      </p:pic>
      <p:sp>
        <p:nvSpPr>
          <p:cNvPr id="11269" name="Rectangle 5"/>
          <p:cNvSpPr>
            <a:spLocks noChangeArrowheads="1"/>
          </p:cNvSpPr>
          <p:nvPr/>
        </p:nvSpPr>
        <p:spPr bwMode="auto">
          <a:xfrm>
            <a:off x="684213" y="5784850"/>
            <a:ext cx="5186362" cy="304800"/>
          </a:xfrm>
          <a:prstGeom prst="rect">
            <a:avLst/>
          </a:prstGeom>
          <a:noFill/>
          <a:ln w="9525">
            <a:noFill/>
            <a:miter lim="800000"/>
            <a:headEnd/>
            <a:tailEnd/>
          </a:ln>
          <a:effectLst/>
        </p:spPr>
        <p:txBody>
          <a:bodyPr wrap="none">
            <a:spAutoFit/>
          </a:bodyPr>
          <a:lstStyle/>
          <a:p>
            <a:r>
              <a:rPr lang="el-GR" sz="1400"/>
              <a:t>(από την έκδοση «Το Πτωχοκομείο Βόλου» του Δημ. Παλιούρα)</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user\Επιφάνεια εργασίας\Ορφανοτροφείο Βόλου\Φωτογραφίες\Κτίριο-Θεατράκι\2.jpg"/>
          <p:cNvPicPr>
            <a:picLocks noChangeAspect="1" noChangeArrowheads="1"/>
          </p:cNvPicPr>
          <p:nvPr/>
        </p:nvPicPr>
        <p:blipFill>
          <a:blip r:embed="rId2" cstate="print"/>
          <a:srcRect/>
          <a:stretch>
            <a:fillRect/>
          </a:stretch>
        </p:blipFill>
        <p:spPr bwMode="auto">
          <a:xfrm>
            <a:off x="395536" y="764704"/>
            <a:ext cx="8208912" cy="54520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Documents and Settings\user\Επιφάνεια εργασίας\Ορφανοτροφείο Βόλου\Φωτογραφίες\Κτίριο-Θεατράκι\4.jpg"/>
          <p:cNvPicPr>
            <a:picLocks noChangeAspect="1" noChangeArrowheads="1"/>
          </p:cNvPicPr>
          <p:nvPr/>
        </p:nvPicPr>
        <p:blipFill>
          <a:blip r:embed="rId2" cstate="print"/>
          <a:srcRect/>
          <a:stretch>
            <a:fillRect/>
          </a:stretch>
        </p:blipFill>
        <p:spPr bwMode="auto">
          <a:xfrm>
            <a:off x="395536" y="692154"/>
            <a:ext cx="8349176" cy="554515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530352"/>
            <a:ext cx="8183880" cy="5346920"/>
          </a:xfrm>
        </p:spPr>
        <p:txBody>
          <a:bodyPr>
            <a:normAutofit lnSpcReduction="10000"/>
          </a:bodyPr>
          <a:lstStyle/>
          <a:p>
            <a:pPr algn="ctr">
              <a:buNone/>
            </a:pPr>
            <a:r>
              <a:rPr lang="el-GR" sz="2400" b="1" dirty="0" smtClean="0">
                <a:solidFill>
                  <a:schemeClr val="accent1">
                    <a:lumMod val="75000"/>
                  </a:schemeClr>
                </a:solidFill>
                <a:latin typeface="Century Gothic" pitchFamily="34" charset="0"/>
              </a:rPr>
              <a:t>Κοινωνική Υπηρεσία Ορφανοτροφείου Βόλου</a:t>
            </a:r>
          </a:p>
          <a:p>
            <a:pPr algn="ctr">
              <a:buNone/>
            </a:pPr>
            <a:endParaRPr lang="el-GR" sz="1800" u="sng" dirty="0" smtClean="0">
              <a:latin typeface="Century Gothic" pitchFamily="34" charset="0"/>
            </a:endParaRPr>
          </a:p>
          <a:p>
            <a:pPr algn="ctr">
              <a:buNone/>
            </a:pPr>
            <a:r>
              <a:rPr lang="el-GR" sz="1800" u="sng" dirty="0" smtClean="0">
                <a:latin typeface="Century Gothic" pitchFamily="34" charset="0"/>
              </a:rPr>
              <a:t>Θα σας παρουσιάσω συνοπτικά το προφίλ και το πλαίσιο ενεργειών της Κοινωνικής Υπηρεσίας του Ιδρύματος.</a:t>
            </a:r>
          </a:p>
          <a:p>
            <a:pPr>
              <a:buNone/>
            </a:pPr>
            <a:endParaRPr lang="el-GR" sz="1500" dirty="0" smtClean="0">
              <a:latin typeface="Century Gothic" pitchFamily="34" charset="0"/>
            </a:endParaRPr>
          </a:p>
          <a:p>
            <a:pPr>
              <a:buNone/>
            </a:pPr>
            <a:r>
              <a:rPr lang="el-GR" sz="1500" b="1" dirty="0" smtClean="0">
                <a:latin typeface="Century Gothic" pitchFamily="34" charset="0"/>
              </a:rPr>
              <a:t>Βασικός στόχος της Κ.Υ</a:t>
            </a:r>
            <a:r>
              <a:rPr lang="el-GR" sz="1500" dirty="0" smtClean="0">
                <a:latin typeface="Century Gothic" pitchFamily="34" charset="0"/>
              </a:rPr>
              <a:t>.: </a:t>
            </a:r>
            <a:r>
              <a:rPr lang="el-GR" sz="1500" dirty="0" smtClean="0">
                <a:solidFill>
                  <a:srgbClr val="0070C0"/>
                </a:solidFill>
                <a:latin typeface="Century Gothic" pitchFamily="34" charset="0"/>
              </a:rPr>
              <a:t>είναι η επίτευξη της ομαλής ψυχοκοινωνικής ανάπτυξης</a:t>
            </a:r>
          </a:p>
          <a:p>
            <a:pPr>
              <a:buNone/>
            </a:pPr>
            <a:r>
              <a:rPr lang="el-GR" sz="1500" dirty="0" smtClean="0">
                <a:solidFill>
                  <a:srgbClr val="0070C0"/>
                </a:solidFill>
                <a:latin typeface="Century Gothic" pitchFamily="34" charset="0"/>
              </a:rPr>
              <a:t>και εξέλιξης αυτών των παιδιών.</a:t>
            </a:r>
          </a:p>
          <a:p>
            <a:pPr>
              <a:buNone/>
            </a:pPr>
            <a:r>
              <a:rPr lang="el-GR" sz="1500" dirty="0" smtClean="0">
                <a:latin typeface="Century Gothic" pitchFamily="34" charset="0"/>
              </a:rPr>
              <a:t>- διερεύνηση – έλεγχος- τήρηση αρχείου</a:t>
            </a:r>
          </a:p>
          <a:p>
            <a:pPr>
              <a:buNone/>
            </a:pPr>
            <a:r>
              <a:rPr lang="el-GR" sz="1500" dirty="0" smtClean="0">
                <a:latin typeface="Century Gothic" pitchFamily="34" charset="0"/>
              </a:rPr>
              <a:t>- στην τακτοποίηση των εγγράφων των παιδιών</a:t>
            </a:r>
          </a:p>
          <a:p>
            <a:pPr>
              <a:buNone/>
            </a:pPr>
            <a:r>
              <a:rPr lang="el-GR" sz="1500" dirty="0" smtClean="0">
                <a:latin typeface="Century Gothic" pitchFamily="34" charset="0"/>
              </a:rPr>
              <a:t>- στη δημιουργία κατάλληλων συνθηκών διαβίωσης</a:t>
            </a:r>
          </a:p>
          <a:p>
            <a:pPr>
              <a:buNone/>
            </a:pPr>
            <a:r>
              <a:rPr lang="el-GR" sz="1500" dirty="0" smtClean="0">
                <a:latin typeface="Century Gothic" pitchFamily="34" charset="0"/>
              </a:rPr>
              <a:t>- την εξατομικευμένη ψυχολογική στήριξη</a:t>
            </a:r>
          </a:p>
          <a:p>
            <a:pPr>
              <a:buNone/>
            </a:pPr>
            <a:r>
              <a:rPr lang="el-GR" sz="1500" dirty="0" smtClean="0">
                <a:latin typeface="Century Gothic" pitchFamily="34" charset="0"/>
              </a:rPr>
              <a:t>- την παρακολούθηση και παρότρυνση των παιδιών να ενισχυθούν</a:t>
            </a:r>
          </a:p>
          <a:p>
            <a:pPr>
              <a:buNone/>
            </a:pPr>
            <a:r>
              <a:rPr lang="el-GR" sz="1500" dirty="0" smtClean="0">
                <a:latin typeface="Century Gothic" pitchFamily="34" charset="0"/>
              </a:rPr>
              <a:t>αναφορικά με τις σχολικές τους επιδόσεις</a:t>
            </a:r>
          </a:p>
          <a:p>
            <a:pPr>
              <a:buNone/>
            </a:pPr>
            <a:r>
              <a:rPr lang="el-GR" sz="1500" dirty="0" smtClean="0">
                <a:latin typeface="Century Gothic" pitchFamily="34" charset="0"/>
              </a:rPr>
              <a:t>- τη συνεργασία με το ΚΕΔΔΥ, καθώς και το Τμήμα Ειδικής Αγωγής</a:t>
            </a:r>
          </a:p>
          <a:p>
            <a:pPr>
              <a:buNone/>
            </a:pPr>
            <a:r>
              <a:rPr lang="el-GR" sz="1500" dirty="0" smtClean="0">
                <a:latin typeface="Century Gothic" pitchFamily="34" charset="0"/>
              </a:rPr>
              <a:t>- τον επαγγελματικό προσανατολισμό στους εφήβους</a:t>
            </a:r>
          </a:p>
          <a:p>
            <a:pPr>
              <a:buNone/>
            </a:pPr>
            <a:r>
              <a:rPr lang="el-GR" sz="1500" dirty="0" smtClean="0">
                <a:latin typeface="Century Gothic" pitchFamily="34" charset="0"/>
              </a:rPr>
              <a:t>- την προσπάθεια από-</a:t>
            </a:r>
            <a:r>
              <a:rPr lang="el-GR" sz="1500" dirty="0" err="1" smtClean="0">
                <a:latin typeface="Century Gothic" pitchFamily="34" charset="0"/>
              </a:rPr>
              <a:t>ιδρυματοποίησης </a:t>
            </a:r>
            <a:r>
              <a:rPr lang="el-GR" sz="1500" dirty="0" smtClean="0">
                <a:latin typeface="Century Gothic" pitchFamily="34" charset="0"/>
              </a:rPr>
              <a:t>των παιδιών</a:t>
            </a:r>
          </a:p>
          <a:p>
            <a:pPr>
              <a:buNone/>
            </a:pPr>
            <a:r>
              <a:rPr lang="el-GR" sz="1500" dirty="0" smtClean="0">
                <a:latin typeface="Century Gothic" pitchFamily="34" charset="0"/>
              </a:rPr>
              <a:t>- την αναδοχή</a:t>
            </a:r>
          </a:p>
          <a:p>
            <a:pPr>
              <a:buNone/>
            </a:pPr>
            <a:r>
              <a:rPr lang="el-GR" sz="1500" dirty="0" smtClean="0">
                <a:latin typeface="Century Gothic" pitchFamily="34" charset="0"/>
              </a:rPr>
              <a:t>- τέλος τη σταδιακή από-</a:t>
            </a:r>
            <a:r>
              <a:rPr lang="el-GR" sz="1500" dirty="0" err="1" smtClean="0">
                <a:latin typeface="Century Gothic" pitchFamily="34" charset="0"/>
              </a:rPr>
              <a:t>ιδρυματοποίηση </a:t>
            </a:r>
            <a:r>
              <a:rPr lang="el-GR" sz="1500" dirty="0" smtClean="0">
                <a:latin typeface="Century Gothic" pitchFamily="34" charset="0"/>
              </a:rPr>
              <a:t>των ατόμων ηλικίας 18</a:t>
            </a:r>
          </a:p>
          <a:p>
            <a:pPr>
              <a:buNone/>
            </a:pPr>
            <a:r>
              <a:rPr lang="el-GR" sz="1500" dirty="0" smtClean="0">
                <a:latin typeface="Century Gothic" pitchFamily="34" charset="0"/>
              </a:rPr>
              <a:t>ετών και άνω</a:t>
            </a:r>
          </a:p>
          <a:p>
            <a:pPr>
              <a:buNone/>
            </a:pPr>
            <a:endParaRPr lang="el-GR" sz="1500" dirty="0" smtClean="0">
              <a:latin typeface="Century Gothic" pitchFamily="34" charset="0"/>
            </a:endParaRPr>
          </a:p>
          <a:p>
            <a:pPr>
              <a:buNone/>
            </a:pPr>
            <a:endParaRPr lang="el-GR" sz="1500" dirty="0">
              <a:latin typeface="Century Gothic" pitchFamily="34" charset="0"/>
            </a:endParaRPr>
          </a:p>
        </p:txBody>
      </p:sp>
      <p:sp>
        <p:nvSpPr>
          <p:cNvPr id="4" name="3 - Θέση υποσέλιδου"/>
          <p:cNvSpPr>
            <a:spLocks noGrp="1"/>
          </p:cNvSpPr>
          <p:nvPr>
            <p:ph type="ftr" sz="quarter" idx="11"/>
          </p:nvPr>
        </p:nvSpPr>
        <p:spPr>
          <a:xfrm>
            <a:off x="323528" y="5949280"/>
            <a:ext cx="8496944" cy="504056"/>
          </a:xfrm>
        </p:spPr>
        <p:txBody>
          <a:bodyPr/>
          <a:lstStyle/>
          <a:p>
            <a:pPr algn="ctr"/>
            <a:r>
              <a:rPr lang="el-GR" sz="800" dirty="0" smtClean="0">
                <a:solidFill>
                  <a:schemeClr val="tx1"/>
                </a:solidFill>
                <a:latin typeface="Century Gothic" pitchFamily="34" charset="0"/>
              </a:rPr>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Μαρία Κεχαγιά, Κοινωνική Λειτουργός</a:t>
            </a:r>
            <a:endParaRPr lang="el-GR" sz="800" dirty="0">
              <a:solidFill>
                <a:schemeClr val="tx1"/>
              </a:solidFill>
              <a:latin typeface="Century Gothic" pitchFamily="34" charset="0"/>
            </a:endParaRPr>
          </a:p>
        </p:txBody>
      </p:sp>
      <p:sp>
        <p:nvSpPr>
          <p:cNvPr id="5" name="4 - Θέση αριθμού διαφάνειας"/>
          <p:cNvSpPr>
            <a:spLocks noGrp="1"/>
          </p:cNvSpPr>
          <p:nvPr>
            <p:ph type="sldNum" sz="quarter" idx="12"/>
          </p:nvPr>
        </p:nvSpPr>
        <p:spPr/>
        <p:txBody>
          <a:bodyPr/>
          <a:lstStyle/>
          <a:p>
            <a:fld id="{3A94108D-708C-44E8-A508-ADDDC47297F7}" type="slidenum">
              <a:rPr lang="el-GR" smtClean="0"/>
              <a:pPr/>
              <a:t>13</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ox(i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amond(in)">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 calcmode="lin" valueType="num">
                                      <p:cBhvr additive="base">
                                        <p:cTn id="48"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 calcmode="lin" valueType="num">
                                      <p:cBhvr additive="base">
                                        <p:cTn id="52"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blinds(horizontal)">
                                      <p:cBhvr>
                                        <p:cTn id="58" dur="500"/>
                                        <p:tgtEl>
                                          <p:spTgt spid="3">
                                            <p:txEl>
                                              <p:pRg st="12" end="1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blinds(horizontal)">
                                      <p:cBhvr>
                                        <p:cTn id="63" dur="500"/>
                                        <p:tgtEl>
                                          <p:spTgt spid="3">
                                            <p:txEl>
                                              <p:pRg st="13" end="1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3">
                                            <p:txEl>
                                              <p:pRg st="14" end="14"/>
                                            </p:txEl>
                                          </p:spTgt>
                                        </p:tgtEl>
                                        <p:attrNameLst>
                                          <p:attrName>style.visibility</p:attrName>
                                        </p:attrNameLst>
                                      </p:cBhvr>
                                      <p:to>
                                        <p:strVal val="visible"/>
                                      </p:to>
                                    </p:set>
                                    <p:anim calcmode="lin" valueType="num">
                                      <p:cBhvr additive="base">
                                        <p:cTn id="68"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3">
                                            <p:txEl>
                                              <p:pRg st="15" end="15"/>
                                            </p:txEl>
                                          </p:spTgt>
                                        </p:tgtEl>
                                        <p:attrNameLst>
                                          <p:attrName>style.visibility</p:attrName>
                                        </p:attrNameLst>
                                      </p:cBhvr>
                                      <p:to>
                                        <p:strVal val="visible"/>
                                      </p:to>
                                    </p:set>
                                    <p:anim calcmode="lin" valueType="num">
                                      <p:cBhvr additive="base">
                                        <p:cTn id="74"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3">
                                            <p:txEl>
                                              <p:pRg st="16" end="16"/>
                                            </p:txEl>
                                          </p:spTgt>
                                        </p:tgtEl>
                                        <p:attrNameLst>
                                          <p:attrName>style.visibility</p:attrName>
                                        </p:attrNameLst>
                                      </p:cBhvr>
                                      <p:to>
                                        <p:strVal val="visible"/>
                                      </p:to>
                                    </p:set>
                                    <p:animEffect transition="in" filter="checkerboard(across)">
                                      <p:cBhvr>
                                        <p:cTn id="80" dur="500"/>
                                        <p:tgtEl>
                                          <p:spTgt spid="3">
                                            <p:txEl>
                                              <p:pRg st="16" end="16"/>
                                            </p:txEl>
                                          </p:spTgt>
                                        </p:tgtEl>
                                      </p:cBhvr>
                                    </p:animEffect>
                                  </p:childTnLst>
                                </p:cTn>
                              </p:par>
                              <p:par>
                                <p:cTn id="81" presetID="5" presetClass="entr" presetSubtype="10" fill="hold" nodeType="withEffect">
                                  <p:stCondLst>
                                    <p:cond delay="0"/>
                                  </p:stCondLst>
                                  <p:childTnLst>
                                    <p:set>
                                      <p:cBhvr>
                                        <p:cTn id="82" dur="1" fill="hold">
                                          <p:stCondLst>
                                            <p:cond delay="0"/>
                                          </p:stCondLst>
                                        </p:cTn>
                                        <p:tgtEl>
                                          <p:spTgt spid="3">
                                            <p:txEl>
                                              <p:pRg st="17" end="17"/>
                                            </p:txEl>
                                          </p:spTgt>
                                        </p:tgtEl>
                                        <p:attrNameLst>
                                          <p:attrName>style.visibility</p:attrName>
                                        </p:attrNameLst>
                                      </p:cBhvr>
                                      <p:to>
                                        <p:strVal val="visible"/>
                                      </p:to>
                                    </p:set>
                                    <p:animEffect transition="in" filter="checkerboard(across)">
                                      <p:cBhvr>
                                        <p:cTn id="83"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530352"/>
            <a:ext cx="8183880" cy="5346920"/>
          </a:xfrm>
        </p:spPr>
        <p:txBody>
          <a:bodyPr>
            <a:normAutofit/>
          </a:bodyPr>
          <a:lstStyle/>
          <a:p>
            <a:pPr>
              <a:buNone/>
            </a:pPr>
            <a:endParaRPr lang="el-GR" sz="1500" dirty="0" smtClean="0">
              <a:latin typeface="Century Gothic" pitchFamily="34" charset="0"/>
            </a:endParaRPr>
          </a:p>
          <a:p>
            <a:pPr>
              <a:buNone/>
            </a:pPr>
            <a:r>
              <a:rPr lang="el-GR" sz="1500" b="1" dirty="0" smtClean="0">
                <a:latin typeface="Century Gothic" pitchFamily="34" charset="0"/>
              </a:rPr>
              <a:t>Η σωστή και κατάλληλη στήριξη προϋποθέτει:</a:t>
            </a:r>
          </a:p>
          <a:p>
            <a:pPr>
              <a:buNone/>
            </a:pPr>
            <a:endParaRPr lang="el-GR" sz="1500" dirty="0" smtClean="0">
              <a:latin typeface="Century Gothic" pitchFamily="34" charset="0"/>
            </a:endParaRPr>
          </a:p>
          <a:p>
            <a:pPr>
              <a:buNone/>
            </a:pPr>
            <a:r>
              <a:rPr lang="el-GR" sz="1500" dirty="0" smtClean="0">
                <a:latin typeface="Century Gothic" pitchFamily="34" charset="0"/>
              </a:rPr>
              <a:t>-  Οργάνωση</a:t>
            </a:r>
          </a:p>
          <a:p>
            <a:pPr>
              <a:buNone/>
            </a:pPr>
            <a:r>
              <a:rPr lang="el-GR" sz="1500" dirty="0" smtClean="0">
                <a:latin typeface="Century Gothic" pitchFamily="34" charset="0"/>
              </a:rPr>
              <a:t>-  Εποπτεία</a:t>
            </a:r>
          </a:p>
          <a:p>
            <a:pPr>
              <a:buNone/>
            </a:pPr>
            <a:r>
              <a:rPr lang="el-GR" sz="1500" dirty="0" smtClean="0">
                <a:latin typeface="Century Gothic" pitchFamily="34" charset="0"/>
              </a:rPr>
              <a:t>-  Συνεργασία με δημόσιους φορείς και υπηρεσίες</a:t>
            </a:r>
          </a:p>
          <a:p>
            <a:pPr>
              <a:buNone/>
            </a:pPr>
            <a:r>
              <a:rPr lang="el-GR" sz="1500" dirty="0" smtClean="0">
                <a:latin typeface="Century Gothic" pitchFamily="34" charset="0"/>
              </a:rPr>
              <a:t>-  Δικτύωση ανάμεσα σε ομοειδείς φορείς</a:t>
            </a:r>
          </a:p>
          <a:p>
            <a:pPr>
              <a:buNone/>
            </a:pPr>
            <a:r>
              <a:rPr lang="el-GR" sz="1500" dirty="0" smtClean="0">
                <a:latin typeface="Century Gothic" pitchFamily="34" charset="0"/>
              </a:rPr>
              <a:t>-  Συνεχή πληροφόρηση</a:t>
            </a:r>
          </a:p>
          <a:p>
            <a:pPr>
              <a:buNone/>
            </a:pPr>
            <a:r>
              <a:rPr lang="el-GR" sz="1500" dirty="0" smtClean="0">
                <a:latin typeface="Century Gothic" pitchFamily="34" charset="0"/>
              </a:rPr>
              <a:t>-  Ενημέρωση</a:t>
            </a:r>
          </a:p>
          <a:p>
            <a:pPr>
              <a:buNone/>
            </a:pPr>
            <a:r>
              <a:rPr lang="el-GR" sz="1500" dirty="0" smtClean="0">
                <a:latin typeface="Century Gothic" pitchFamily="34" charset="0"/>
              </a:rPr>
              <a:t>-  Αδιάλειπτη επιμόρφωση του προσωπικού των ιδρυμάτων</a:t>
            </a:r>
          </a:p>
          <a:p>
            <a:pPr>
              <a:buNone/>
            </a:pPr>
            <a:r>
              <a:rPr lang="el-GR" sz="1500" dirty="0" smtClean="0">
                <a:latin typeface="Century Gothic" pitchFamily="34" charset="0"/>
              </a:rPr>
              <a:t>-  Κατάρτιση και τέλος τη θέσπιση ενός ενιαίου θεσμικού πλαισίου λειτουργίας- δράσης των ιδιωτικών ιδρυμάτων</a:t>
            </a:r>
          </a:p>
          <a:p>
            <a:pPr>
              <a:buNone/>
            </a:pPr>
            <a:endParaRPr lang="el-GR" sz="1500" dirty="0" smtClean="0">
              <a:latin typeface="Century Gothic" pitchFamily="34" charset="0"/>
            </a:endParaRPr>
          </a:p>
          <a:p>
            <a:pPr>
              <a:buNone/>
            </a:pPr>
            <a:endParaRPr lang="el-GR" sz="1500" dirty="0" smtClean="0">
              <a:latin typeface="Century Gothic" pitchFamily="34" charset="0"/>
            </a:endParaRPr>
          </a:p>
          <a:p>
            <a:pPr>
              <a:buNone/>
            </a:pPr>
            <a:endParaRPr lang="el-GR" sz="1500" dirty="0" smtClean="0">
              <a:latin typeface="Century Gothic" pitchFamily="34" charset="0"/>
            </a:endParaRPr>
          </a:p>
          <a:p>
            <a:pPr algn="ctr">
              <a:buNone/>
            </a:pPr>
            <a:r>
              <a:rPr lang="el-GR" sz="1600" b="1" dirty="0" smtClean="0">
                <a:latin typeface="Arial Black" pitchFamily="34" charset="0"/>
              </a:rPr>
              <a:t>ΕΥΧΑΡΙΣΤΩ ΠΟΛΥ</a:t>
            </a:r>
            <a:endParaRPr lang="el-GR" sz="1600" b="1" dirty="0">
              <a:latin typeface="Arial Black" pitchFamily="34" charset="0"/>
            </a:endParaRPr>
          </a:p>
        </p:txBody>
      </p:sp>
      <p:sp>
        <p:nvSpPr>
          <p:cNvPr id="4" name="3 - Θέση υποσέλιδου"/>
          <p:cNvSpPr>
            <a:spLocks noGrp="1"/>
          </p:cNvSpPr>
          <p:nvPr>
            <p:ph type="ftr" sz="quarter" idx="11"/>
          </p:nvPr>
        </p:nvSpPr>
        <p:spPr>
          <a:xfrm>
            <a:off x="323528" y="6021288"/>
            <a:ext cx="8496944" cy="432048"/>
          </a:xfrm>
        </p:spPr>
        <p:txBody>
          <a:bodyPr/>
          <a:lstStyle/>
          <a:p>
            <a:pPr algn="ctr"/>
            <a:r>
              <a:rPr lang="el-GR" sz="800" dirty="0" smtClean="0">
                <a:solidFill>
                  <a:schemeClr val="tx1"/>
                </a:solidFill>
                <a:latin typeface="Century Gothic" pitchFamily="34" charset="0"/>
              </a:rPr>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Μαρία Κεχαγιά, Κοινωνική Λειτουργός</a:t>
            </a:r>
            <a:endParaRPr lang="el-GR" sz="800" dirty="0">
              <a:solidFill>
                <a:schemeClr val="tx1"/>
              </a:solidFill>
              <a:latin typeface="Century Gothic" pitchFamily="34" charset="0"/>
            </a:endParaRPr>
          </a:p>
        </p:txBody>
      </p:sp>
      <p:sp>
        <p:nvSpPr>
          <p:cNvPr id="5" name="4 - Θέση αριθμού διαφάνειας"/>
          <p:cNvSpPr>
            <a:spLocks noGrp="1"/>
          </p:cNvSpPr>
          <p:nvPr>
            <p:ph type="sldNum" sz="quarter" idx="12"/>
          </p:nvPr>
        </p:nvSpPr>
        <p:spPr/>
        <p:txBody>
          <a:bodyPr/>
          <a:lstStyle/>
          <a:p>
            <a:fld id="{3A94108D-708C-44E8-A508-ADDDC47297F7}" type="slidenum">
              <a:rPr lang="el-GR" smtClean="0"/>
              <a:pPr/>
              <a:t>14</a:t>
            </a:fld>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ox(i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ox(in)">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heckerboard(across)">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heckerboard(across)">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blinds(horizontal)">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blinds(horizontal)">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 calcmode="lin" valueType="num">
                                      <p:cBhvr additive="base">
                                        <p:cTn id="54"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556792"/>
            <a:ext cx="8183880" cy="1051560"/>
          </a:xfrm>
        </p:spPr>
        <p:txBody>
          <a:bodyPr>
            <a:noAutofit/>
          </a:bodyPr>
          <a:lstStyle/>
          <a:p>
            <a:pPr algn="ctr"/>
            <a:r>
              <a:rPr lang="el-GR" sz="3200" spc="300" dirty="0" smtClean="0">
                <a:latin typeface="Century Gothic" pitchFamily="34" charset="0"/>
              </a:rPr>
              <a:t>Ανάλυση Εσόδων-Εξόδων και προτάσεις για την βελτίωση των οικονομικών των Ιδρυμάτων παιδικής προστασίας</a:t>
            </a:r>
            <a:endParaRPr lang="el-GR" sz="3200" spc="300" dirty="0">
              <a:latin typeface="Century Gothic" pitchFamily="34" charset="0"/>
            </a:endParaRPr>
          </a:p>
        </p:txBody>
      </p:sp>
      <p:sp>
        <p:nvSpPr>
          <p:cNvPr id="5" name="4 - Θέση περιεχομένου"/>
          <p:cNvSpPr>
            <a:spLocks noGrp="1"/>
          </p:cNvSpPr>
          <p:nvPr>
            <p:ph idx="1"/>
          </p:nvPr>
        </p:nvSpPr>
        <p:spPr>
          <a:xfrm>
            <a:off x="467544" y="2852936"/>
            <a:ext cx="8229600" cy="2985195"/>
          </a:xfrm>
          <a:effectLst>
            <a:glow rad="139700">
              <a:schemeClr val="accent1">
                <a:satMod val="175000"/>
                <a:alpha val="40000"/>
              </a:schemeClr>
            </a:glow>
          </a:effectLst>
        </p:spPr>
        <p:txBody>
          <a:bodyPr/>
          <a:lstStyle/>
          <a:p>
            <a:pPr algn="r"/>
            <a:r>
              <a:rPr lang="el-GR" dirty="0" smtClean="0">
                <a:latin typeface="Century Gothic" pitchFamily="34" charset="0"/>
              </a:rPr>
              <a:t>Α. Ανάλυση Εσόδων τελευταίας τριετίας</a:t>
            </a:r>
          </a:p>
          <a:p>
            <a:pPr algn="r"/>
            <a:r>
              <a:rPr lang="el-GR" dirty="0" smtClean="0">
                <a:latin typeface="Century Gothic" pitchFamily="34" charset="0"/>
              </a:rPr>
              <a:t>Β. Ανάλυση Εξόδων τελευταίας τριετίας</a:t>
            </a:r>
          </a:p>
          <a:p>
            <a:pPr algn="r"/>
            <a:r>
              <a:rPr lang="el-GR" dirty="0" smtClean="0">
                <a:latin typeface="Century Gothic" pitchFamily="34" charset="0"/>
              </a:rPr>
              <a:t>Γ. Προτάσεις για την βελτίωση των οικονομικών των Ιδρυμάτων</a:t>
            </a:r>
            <a:r>
              <a:rPr lang="en-US" dirty="0" smtClean="0">
                <a:latin typeface="Century Gothic" pitchFamily="34" charset="0"/>
              </a:rPr>
              <a:t> </a:t>
            </a:r>
            <a:r>
              <a:rPr lang="el-GR" dirty="0" smtClean="0">
                <a:latin typeface="Century Gothic" pitchFamily="34" charset="0"/>
              </a:rPr>
              <a:t>Παιδικής Προστασίας μέσω συλλογικών δράσεων.</a:t>
            </a:r>
            <a:endParaRPr lang="el-GR" dirty="0">
              <a:latin typeface="Century Gothic" pitchFamily="34" charset="0"/>
            </a:endParaRPr>
          </a:p>
        </p:txBody>
      </p:sp>
      <p:sp>
        <p:nvSpPr>
          <p:cNvPr id="6" name="5 - Θέση αριθμού διαφάνειας"/>
          <p:cNvSpPr>
            <a:spLocks noGrp="1"/>
          </p:cNvSpPr>
          <p:nvPr>
            <p:ph type="sldNum" sz="quarter" idx="12"/>
          </p:nvPr>
        </p:nvSpPr>
        <p:spPr/>
        <p:txBody>
          <a:bodyPr/>
          <a:lstStyle/>
          <a:p>
            <a:fld id="{3A94108D-708C-44E8-A508-ADDDC47297F7}" type="slidenum">
              <a:rPr lang="el-GR" smtClean="0"/>
              <a:pPr/>
              <a:t>15</a:t>
            </a:fld>
            <a:endParaRPr lang="el-GR"/>
          </a:p>
        </p:txBody>
      </p:sp>
      <p:sp>
        <p:nvSpPr>
          <p:cNvPr id="8" name="7 - Θέση υποσέλιδου"/>
          <p:cNvSpPr>
            <a:spLocks noGrp="1"/>
          </p:cNvSpPr>
          <p:nvPr>
            <p:ph type="ftr" sz="quarter" idx="11"/>
          </p:nvPr>
        </p:nvSpPr>
        <p:spPr>
          <a:xfrm>
            <a:off x="323528" y="6111875"/>
            <a:ext cx="8496944" cy="365125"/>
          </a:xfrm>
        </p:spPr>
        <p:txBody>
          <a:bodyPr/>
          <a:lstStyle/>
          <a:p>
            <a:r>
              <a:rPr lang="el-GR" sz="800" dirty="0" smtClean="0">
                <a:solidFill>
                  <a:schemeClr val="tx1"/>
                </a:solidFill>
                <a:latin typeface="Century Gothic" pitchFamily="34" charset="0"/>
              </a:rPr>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sz="800" dirty="0">
              <a:solidFill>
                <a:schemeClr val="tx1"/>
              </a:solidFill>
              <a:latin typeface="Century Gothic"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530352"/>
            <a:ext cx="8183880" cy="5418928"/>
          </a:xfrm>
        </p:spPr>
        <p:txBody>
          <a:bodyPr>
            <a:normAutofit fontScale="92500" lnSpcReduction="10000"/>
          </a:bodyPr>
          <a:lstStyle/>
          <a:p>
            <a:pPr>
              <a:buNone/>
            </a:pPr>
            <a:r>
              <a:rPr lang="el-GR" sz="1800" dirty="0" smtClean="0">
                <a:latin typeface="Century Gothic" pitchFamily="34" charset="0"/>
              </a:rPr>
              <a:t>Θα χρησιμοποιήσουμε το παράδειγμα του Ορφανοτροφείου Βόλου καθώς είναι ένα απλοποιημένο και ευκολονόητο δείγμα.</a:t>
            </a:r>
          </a:p>
          <a:p>
            <a:pPr>
              <a:buNone/>
            </a:pPr>
            <a:endParaRPr lang="el-GR" sz="1600" dirty="0" smtClean="0">
              <a:latin typeface="Century Gothic" pitchFamily="34" charset="0"/>
            </a:endParaRPr>
          </a:p>
          <a:p>
            <a:r>
              <a:rPr lang="el-GR" sz="1600" b="1" u="sng" dirty="0" smtClean="0">
                <a:latin typeface="Century Gothic" pitchFamily="34" charset="0"/>
              </a:rPr>
              <a:t>ΕΣΟΔΑ</a:t>
            </a:r>
          </a:p>
          <a:p>
            <a:pPr>
              <a:buNone/>
            </a:pPr>
            <a:r>
              <a:rPr lang="el-GR" sz="1600" dirty="0" smtClean="0">
                <a:latin typeface="Century Gothic" pitchFamily="34" charset="0"/>
              </a:rPr>
              <a:t>Τα </a:t>
            </a:r>
            <a:r>
              <a:rPr lang="el-GR" sz="1600" dirty="0" smtClean="0">
                <a:solidFill>
                  <a:schemeClr val="accent1">
                    <a:lumMod val="75000"/>
                  </a:schemeClr>
                </a:solidFill>
                <a:latin typeface="Century Gothic" pitchFamily="34" charset="0"/>
              </a:rPr>
              <a:t>έσοδα</a:t>
            </a:r>
            <a:r>
              <a:rPr lang="el-GR" sz="1600" dirty="0" smtClean="0">
                <a:latin typeface="Century Gothic" pitchFamily="34" charset="0"/>
              </a:rPr>
              <a:t> του Ιδρύματος προκύπτουν από τις εξής πηγές:</a:t>
            </a:r>
          </a:p>
          <a:p>
            <a:pPr>
              <a:buNone/>
            </a:pPr>
            <a:r>
              <a:rPr lang="el-GR" sz="1600" dirty="0" smtClean="0">
                <a:latin typeface="Century Gothic" pitchFamily="34" charset="0"/>
              </a:rPr>
              <a:t>1. Έσοδα από ενοίκια, 2. Δωρεές, 3. Κρατικές Επιχορηγήσεις.</a:t>
            </a:r>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buNone/>
            </a:pPr>
            <a:endParaRPr lang="el-GR" sz="1800" dirty="0" smtClean="0"/>
          </a:p>
          <a:p>
            <a:pPr algn="ctr">
              <a:buNone/>
            </a:pPr>
            <a:r>
              <a:rPr lang="el-GR" sz="1800" spc="100" dirty="0" smtClean="0">
                <a:solidFill>
                  <a:srgbClr val="C00000"/>
                </a:solidFill>
                <a:latin typeface="Century Gothic" pitchFamily="34" charset="0"/>
              </a:rPr>
              <a:t>Το 2013 ο προϋπολογισμός έχει ως εξής: </a:t>
            </a:r>
          </a:p>
          <a:p>
            <a:pPr algn="ctr">
              <a:buNone/>
            </a:pPr>
            <a:r>
              <a:rPr lang="el-GR" sz="1800" spc="100" dirty="0" smtClean="0">
                <a:solidFill>
                  <a:srgbClr val="C00000"/>
                </a:solidFill>
                <a:latin typeface="Century Gothic" pitchFamily="34" charset="0"/>
              </a:rPr>
              <a:t>Σύνολο Εσόδων: 181.000€</a:t>
            </a:r>
          </a:p>
          <a:p>
            <a:pPr algn="ctr">
              <a:buNone/>
            </a:pPr>
            <a:r>
              <a:rPr lang="el-GR" sz="1800" spc="100" dirty="0" smtClean="0">
                <a:solidFill>
                  <a:srgbClr val="C00000"/>
                </a:solidFill>
                <a:latin typeface="Century Gothic" pitchFamily="34" charset="0"/>
              </a:rPr>
              <a:t>Έσοδα από ενοίκια: 100.000€</a:t>
            </a:r>
          </a:p>
          <a:p>
            <a:pPr algn="ctr">
              <a:buNone/>
            </a:pPr>
            <a:r>
              <a:rPr lang="el-GR" sz="1800" spc="100" dirty="0" smtClean="0">
                <a:solidFill>
                  <a:srgbClr val="C00000"/>
                </a:solidFill>
                <a:latin typeface="Century Gothic" pitchFamily="34" charset="0"/>
              </a:rPr>
              <a:t>Δωρεές και Κρατικές Επιχορηγήσεις: 48.000€ + 32.800€</a:t>
            </a:r>
            <a:endParaRPr lang="el-GR" sz="1800" spc="100" dirty="0">
              <a:solidFill>
                <a:srgbClr val="C00000"/>
              </a:solidFill>
              <a:latin typeface="Century Gothic" pitchFamily="34" charset="0"/>
            </a:endParaRPr>
          </a:p>
        </p:txBody>
      </p:sp>
      <p:sp>
        <p:nvSpPr>
          <p:cNvPr id="4" name="3 - Θέση υποσέλιδου"/>
          <p:cNvSpPr>
            <a:spLocks noGrp="1"/>
          </p:cNvSpPr>
          <p:nvPr>
            <p:ph type="ftr" sz="quarter" idx="11"/>
          </p:nvPr>
        </p:nvSpPr>
        <p:spPr>
          <a:xfrm>
            <a:off x="323528" y="6111875"/>
            <a:ext cx="8496944" cy="365125"/>
          </a:xfrm>
        </p:spPr>
        <p:txBody>
          <a:bodyPr/>
          <a:lstStyle/>
          <a:p>
            <a:r>
              <a:rPr lang="el-GR" sz="800" dirty="0" smtClean="0">
                <a:solidFill>
                  <a:schemeClr val="tx1"/>
                </a:solidFill>
                <a:latin typeface="Century Gothic" pitchFamily="34" charset="0"/>
              </a:rPr>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sz="800" dirty="0">
              <a:solidFill>
                <a:schemeClr val="tx1"/>
              </a:solidFill>
              <a:latin typeface="Century Gothic" pitchFamily="34" charset="0"/>
            </a:endParaRPr>
          </a:p>
        </p:txBody>
      </p:sp>
      <p:graphicFrame>
        <p:nvGraphicFramePr>
          <p:cNvPr id="6" name="5 - Πίνακας"/>
          <p:cNvGraphicFramePr>
            <a:graphicFrameLocks noGrp="1"/>
          </p:cNvGraphicFramePr>
          <p:nvPr/>
        </p:nvGraphicFramePr>
        <p:xfrm>
          <a:off x="683568" y="2132856"/>
          <a:ext cx="7776864" cy="962025"/>
        </p:xfrm>
        <a:graphic>
          <a:graphicData uri="http://schemas.openxmlformats.org/drawingml/2006/table">
            <a:tbl>
              <a:tblPr firstRow="1" bandRow="1">
                <a:tableStyleId>{5C22544A-7EE6-4342-B048-85BDC9FD1C3A}</a:tableStyleId>
              </a:tblPr>
              <a:tblGrid>
                <a:gridCol w="4086149"/>
                <a:gridCol w="1186301"/>
                <a:gridCol w="1318113"/>
                <a:gridCol w="1186301"/>
              </a:tblGrid>
              <a:tr h="187221">
                <a:tc>
                  <a:txBody>
                    <a:bodyPr/>
                    <a:lstStyle/>
                    <a:p>
                      <a:pPr algn="l" fontAlgn="b"/>
                      <a:r>
                        <a:rPr lang="el-GR" sz="1200" b="0" i="0" u="none" strike="noStrike" dirty="0">
                          <a:solidFill>
                            <a:srgbClr val="000000"/>
                          </a:solidFill>
                          <a:latin typeface="Century Gothic" pitchFamily="34" charset="0"/>
                        </a:rPr>
                        <a:t>Πηγές Εσόδων</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2012</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2011</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2010</a:t>
                      </a:r>
                    </a:p>
                  </a:txBody>
                  <a:tcPr marL="9525" marR="9525" marT="9525" marB="0" anchor="b"/>
                </a:tc>
              </a:tr>
              <a:tr h="187221">
                <a:tc>
                  <a:txBody>
                    <a:bodyPr/>
                    <a:lstStyle/>
                    <a:p>
                      <a:pPr algn="l" fontAlgn="b"/>
                      <a:r>
                        <a:rPr lang="el-GR" sz="1200" b="0" i="0" u="none" strike="noStrike" dirty="0">
                          <a:solidFill>
                            <a:srgbClr val="000000"/>
                          </a:solidFill>
                          <a:latin typeface="Century Gothic" pitchFamily="34" charset="0"/>
                        </a:rPr>
                        <a:t>Σύνολο εσόδων </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342534,6</a:t>
                      </a:r>
                    </a:p>
                  </a:txBody>
                  <a:tcPr marL="9525" marR="9525" marT="9525" marB="0" anchor="b"/>
                </a:tc>
                <a:tc>
                  <a:txBody>
                    <a:bodyPr/>
                    <a:lstStyle/>
                    <a:p>
                      <a:pPr algn="r" fontAlgn="b"/>
                      <a:r>
                        <a:rPr lang="el-GR" sz="1200" b="0" i="0" u="none" strike="noStrike">
                          <a:solidFill>
                            <a:srgbClr val="000000"/>
                          </a:solidFill>
                          <a:latin typeface="Century Gothic" pitchFamily="34" charset="0"/>
                        </a:rPr>
                        <a:t>532386,1</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417990,6</a:t>
                      </a:r>
                    </a:p>
                  </a:txBody>
                  <a:tcPr marL="9525" marR="9525" marT="9525" marB="0" anchor="b"/>
                </a:tc>
              </a:tr>
              <a:tr h="187221">
                <a:tc>
                  <a:txBody>
                    <a:bodyPr/>
                    <a:lstStyle/>
                    <a:p>
                      <a:pPr algn="l" fontAlgn="b"/>
                      <a:r>
                        <a:rPr lang="el-GR" sz="1200" b="0" i="0" u="none" strike="noStrike" dirty="0">
                          <a:solidFill>
                            <a:srgbClr val="000000"/>
                          </a:solidFill>
                          <a:latin typeface="Century Gothic" pitchFamily="34" charset="0"/>
                        </a:rPr>
                        <a:t>Έσοδα από ενοίκια</a:t>
                      </a:r>
                    </a:p>
                  </a:txBody>
                  <a:tcPr marL="9525" marR="9525" marT="9525" marB="0" anchor="b"/>
                </a:tc>
                <a:tc>
                  <a:txBody>
                    <a:bodyPr/>
                    <a:lstStyle/>
                    <a:p>
                      <a:pPr algn="r" fontAlgn="b"/>
                      <a:r>
                        <a:rPr lang="el-GR" sz="1200" b="0" i="0" u="none" strike="noStrike">
                          <a:solidFill>
                            <a:srgbClr val="000000"/>
                          </a:solidFill>
                          <a:latin typeface="Century Gothic" pitchFamily="34" charset="0"/>
                        </a:rPr>
                        <a:t>163467,2</a:t>
                      </a:r>
                    </a:p>
                  </a:txBody>
                  <a:tcPr marL="9525" marR="9525" marT="9525" marB="0" anchor="b"/>
                </a:tc>
                <a:tc>
                  <a:txBody>
                    <a:bodyPr/>
                    <a:lstStyle/>
                    <a:p>
                      <a:pPr algn="r" fontAlgn="b"/>
                      <a:r>
                        <a:rPr lang="el-GR" sz="1200" b="0" i="0" u="none" strike="noStrike">
                          <a:solidFill>
                            <a:srgbClr val="000000"/>
                          </a:solidFill>
                          <a:latin typeface="Century Gothic" pitchFamily="34" charset="0"/>
                        </a:rPr>
                        <a:t>202693,2</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192542,5</a:t>
                      </a:r>
                    </a:p>
                  </a:txBody>
                  <a:tcPr marL="9525" marR="9525" marT="9525" marB="0" anchor="b"/>
                </a:tc>
              </a:tr>
              <a:tr h="187221">
                <a:tc>
                  <a:txBody>
                    <a:bodyPr/>
                    <a:lstStyle/>
                    <a:p>
                      <a:pPr algn="l" fontAlgn="b"/>
                      <a:r>
                        <a:rPr lang="el-GR" sz="1200" b="0" i="0" u="none" strike="noStrike" dirty="0">
                          <a:solidFill>
                            <a:srgbClr val="000000"/>
                          </a:solidFill>
                          <a:latin typeface="Century Gothic" pitchFamily="34" charset="0"/>
                        </a:rPr>
                        <a:t>Δωρεές &amp; Κρατικές Επιχορηγήσεις</a:t>
                      </a:r>
                    </a:p>
                  </a:txBody>
                  <a:tcPr marL="9525" marR="9525" marT="9525" marB="0" anchor="b"/>
                </a:tc>
                <a:tc>
                  <a:txBody>
                    <a:bodyPr/>
                    <a:lstStyle/>
                    <a:p>
                      <a:pPr algn="r" fontAlgn="b"/>
                      <a:r>
                        <a:rPr lang="el-GR" sz="1200" b="0" i="0" u="none" strike="noStrike">
                          <a:solidFill>
                            <a:srgbClr val="000000"/>
                          </a:solidFill>
                          <a:latin typeface="Century Gothic" pitchFamily="34" charset="0"/>
                        </a:rPr>
                        <a:t>117867,4</a:t>
                      </a:r>
                    </a:p>
                  </a:txBody>
                  <a:tcPr marL="9525" marR="9525" marT="9525" marB="0" anchor="b"/>
                </a:tc>
                <a:tc>
                  <a:txBody>
                    <a:bodyPr/>
                    <a:lstStyle/>
                    <a:p>
                      <a:pPr algn="r" fontAlgn="b"/>
                      <a:r>
                        <a:rPr lang="el-GR" sz="1200" b="0" i="0" u="none" strike="noStrike">
                          <a:solidFill>
                            <a:srgbClr val="000000"/>
                          </a:solidFill>
                          <a:latin typeface="Century Gothic" pitchFamily="34" charset="0"/>
                        </a:rPr>
                        <a:t>232793,8</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132448,1</a:t>
                      </a:r>
                    </a:p>
                  </a:txBody>
                  <a:tcPr marL="9525" marR="9525" marT="9525" marB="0" anchor="b"/>
                </a:tc>
              </a:tr>
              <a:tr h="187221">
                <a:tc>
                  <a:txBody>
                    <a:bodyPr/>
                    <a:lstStyle/>
                    <a:p>
                      <a:pPr algn="l" fontAlgn="b"/>
                      <a:r>
                        <a:rPr lang="el-GR" sz="1200" b="0" i="0" u="none" strike="noStrike">
                          <a:solidFill>
                            <a:srgbClr val="000000"/>
                          </a:solidFill>
                          <a:latin typeface="Century Gothic" pitchFamily="34" charset="0"/>
                        </a:rPr>
                        <a:t>Εκποίηση Ακινήτων</a:t>
                      </a:r>
                    </a:p>
                  </a:txBody>
                  <a:tcPr marL="9525" marR="9525" marT="9525" marB="0" anchor="b"/>
                </a:tc>
                <a:tc>
                  <a:txBody>
                    <a:bodyPr/>
                    <a:lstStyle/>
                    <a:p>
                      <a:pPr algn="r" fontAlgn="b"/>
                      <a:r>
                        <a:rPr lang="el-GR" sz="1200" b="0" i="0" u="none" strike="noStrike">
                          <a:solidFill>
                            <a:srgbClr val="000000"/>
                          </a:solidFill>
                          <a:latin typeface="Century Gothic" pitchFamily="34" charset="0"/>
                        </a:rPr>
                        <a:t>61200</a:t>
                      </a:r>
                    </a:p>
                  </a:txBody>
                  <a:tcPr marL="9525" marR="9525" marT="9525" marB="0" anchor="b"/>
                </a:tc>
                <a:tc>
                  <a:txBody>
                    <a:bodyPr/>
                    <a:lstStyle/>
                    <a:p>
                      <a:pPr algn="r" fontAlgn="b"/>
                      <a:r>
                        <a:rPr lang="el-GR" sz="1200" b="0" i="0" u="none" strike="noStrike">
                          <a:solidFill>
                            <a:srgbClr val="000000"/>
                          </a:solidFill>
                          <a:latin typeface="Century Gothic" pitchFamily="34" charset="0"/>
                        </a:rPr>
                        <a:t>96899,12</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93000</a:t>
                      </a:r>
                    </a:p>
                  </a:txBody>
                  <a:tcPr marL="9525" marR="9525" marT="9525" marB="0" anchor="b"/>
                </a:tc>
              </a:tr>
            </a:tbl>
          </a:graphicData>
        </a:graphic>
      </p:graphicFrame>
      <p:sp>
        <p:nvSpPr>
          <p:cNvPr id="5" name="4 - Θέση αριθμού διαφάνειας"/>
          <p:cNvSpPr>
            <a:spLocks noGrp="1"/>
          </p:cNvSpPr>
          <p:nvPr>
            <p:ph type="sldNum" sz="quarter" idx="12"/>
          </p:nvPr>
        </p:nvSpPr>
        <p:spPr/>
        <p:txBody>
          <a:bodyPr/>
          <a:lstStyle/>
          <a:p>
            <a:fld id="{3A94108D-708C-44E8-A508-ADDDC47297F7}" type="slidenum">
              <a:rPr lang="el-GR" smtClean="0"/>
              <a:pPr/>
              <a:t>16</a:t>
            </a:fld>
            <a:endParaRPr lang="el-GR"/>
          </a:p>
        </p:txBody>
      </p:sp>
      <p:graphicFrame>
        <p:nvGraphicFramePr>
          <p:cNvPr id="7" name="6 - Πίνακας"/>
          <p:cNvGraphicFramePr>
            <a:graphicFrameLocks noGrp="1"/>
          </p:cNvGraphicFramePr>
          <p:nvPr/>
        </p:nvGraphicFramePr>
        <p:xfrm>
          <a:off x="683568" y="3140968"/>
          <a:ext cx="7776864" cy="942975"/>
        </p:xfrm>
        <a:graphic>
          <a:graphicData uri="http://schemas.openxmlformats.org/drawingml/2006/table">
            <a:tbl>
              <a:tblPr firstRow="1" bandRow="1">
                <a:tableStyleId>{5C22544A-7EE6-4342-B048-85BDC9FD1C3A}</a:tableStyleId>
              </a:tblPr>
              <a:tblGrid>
                <a:gridCol w="4104456"/>
                <a:gridCol w="1152128"/>
                <a:gridCol w="1368152"/>
                <a:gridCol w="1152128"/>
              </a:tblGrid>
              <a:tr h="144016">
                <a:tc>
                  <a:txBody>
                    <a:bodyPr/>
                    <a:lstStyle/>
                    <a:p>
                      <a:pPr algn="l" fontAlgn="b"/>
                      <a:r>
                        <a:rPr lang="el-GR" sz="1200" b="0" i="0" u="none" strike="noStrike" dirty="0">
                          <a:solidFill>
                            <a:srgbClr val="000000"/>
                          </a:solidFill>
                          <a:latin typeface="Century Gothic" pitchFamily="34" charset="0"/>
                        </a:rPr>
                        <a:t>Ποσοστό Εσόδων Ενοικίων έναντι συνολικού</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47,70%</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38,10%</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46,06%</a:t>
                      </a:r>
                    </a:p>
                  </a:txBody>
                  <a:tcPr marL="9525" marR="9525" marT="9525" marB="0" anchor="b"/>
                </a:tc>
              </a:tr>
              <a:tr h="110867">
                <a:tc>
                  <a:txBody>
                    <a:bodyPr/>
                    <a:lstStyle/>
                    <a:p>
                      <a:pPr algn="l" fontAlgn="b"/>
                      <a:r>
                        <a:rPr lang="el-GR" sz="1200" b="0" i="0" u="none" strike="noStrike">
                          <a:solidFill>
                            <a:srgbClr val="000000"/>
                          </a:solidFill>
                          <a:latin typeface="Century Gothic" pitchFamily="34" charset="0"/>
                        </a:rPr>
                        <a:t>Ποσοστό Εσόδων Δωρεών και Κρ.Επιχορηγήσεων έναντι συνολικού</a:t>
                      </a:r>
                    </a:p>
                  </a:txBody>
                  <a:tcPr marL="9525" marR="9525" marT="9525" marB="0" anchor="b"/>
                </a:tc>
                <a:tc>
                  <a:txBody>
                    <a:bodyPr/>
                    <a:lstStyle/>
                    <a:p>
                      <a:pPr algn="r" fontAlgn="b"/>
                      <a:r>
                        <a:rPr lang="el-GR" sz="1200" b="0" i="0" u="none" strike="noStrike">
                          <a:solidFill>
                            <a:srgbClr val="000000"/>
                          </a:solidFill>
                          <a:latin typeface="Century Gothic" pitchFamily="34" charset="0"/>
                        </a:rPr>
                        <a:t>34,41%</a:t>
                      </a:r>
                    </a:p>
                  </a:txBody>
                  <a:tcPr marL="9525" marR="9525" marT="9525" marB="0" anchor="b"/>
                </a:tc>
                <a:tc>
                  <a:txBody>
                    <a:bodyPr/>
                    <a:lstStyle/>
                    <a:p>
                      <a:pPr algn="r" fontAlgn="b"/>
                      <a:r>
                        <a:rPr lang="el-GR" sz="1200" b="0" i="0" u="none" strike="noStrike">
                          <a:solidFill>
                            <a:srgbClr val="000000"/>
                          </a:solidFill>
                          <a:latin typeface="Century Gothic" pitchFamily="34" charset="0"/>
                        </a:rPr>
                        <a:t>43,73%</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31,70%</a:t>
                      </a:r>
                    </a:p>
                  </a:txBody>
                  <a:tcPr marL="9525" marR="9525" marT="9525" marB="0" anchor="b"/>
                </a:tc>
              </a:tr>
              <a:tr h="77718">
                <a:tc>
                  <a:txBody>
                    <a:bodyPr/>
                    <a:lstStyle/>
                    <a:p>
                      <a:pPr algn="l" fontAlgn="b"/>
                      <a:r>
                        <a:rPr lang="el-GR" sz="1200" b="0" i="0" u="none" strike="noStrike" dirty="0">
                          <a:solidFill>
                            <a:srgbClr val="000000"/>
                          </a:solidFill>
                          <a:latin typeface="Century Gothic" pitchFamily="34" charset="0"/>
                        </a:rPr>
                        <a:t>Ποσοστό Εσόδων Εκποίησης Ακινήτων έναντι συνολικού</a:t>
                      </a:r>
                    </a:p>
                  </a:txBody>
                  <a:tcPr marL="9525" marR="9525" marT="9525" marB="0" anchor="b"/>
                </a:tc>
                <a:tc>
                  <a:txBody>
                    <a:bodyPr/>
                    <a:lstStyle/>
                    <a:p>
                      <a:pPr algn="r" fontAlgn="b"/>
                      <a:r>
                        <a:rPr lang="el-GR" sz="1200" b="0" i="0" u="none" strike="noStrike">
                          <a:solidFill>
                            <a:srgbClr val="000000"/>
                          </a:solidFill>
                          <a:latin typeface="Century Gothic" pitchFamily="34" charset="0"/>
                        </a:rPr>
                        <a:t>17,86%</a:t>
                      </a:r>
                    </a:p>
                  </a:txBody>
                  <a:tcPr marL="9525" marR="9525" marT="9525" marB="0" anchor="b"/>
                </a:tc>
                <a:tc>
                  <a:txBody>
                    <a:bodyPr/>
                    <a:lstStyle/>
                    <a:p>
                      <a:pPr algn="r" fontAlgn="b"/>
                      <a:r>
                        <a:rPr lang="el-GR" sz="1200" b="0" i="0" u="none" strike="noStrike">
                          <a:solidFill>
                            <a:srgbClr val="000000"/>
                          </a:solidFill>
                          <a:latin typeface="Century Gothic" pitchFamily="34" charset="0"/>
                        </a:rPr>
                        <a:t>18,20%</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22,25%</a:t>
                      </a:r>
                    </a:p>
                  </a:txBody>
                  <a:tcPr marL="9525" marR="9525" marT="9525" marB="0" anchor="b"/>
                </a:tc>
              </a:tr>
            </a:tbl>
          </a:graphicData>
        </a:graphic>
      </p:graphicFrame>
      <p:graphicFrame>
        <p:nvGraphicFramePr>
          <p:cNvPr id="8" name="7 - Πίνακας"/>
          <p:cNvGraphicFramePr>
            <a:graphicFrameLocks noGrp="1"/>
          </p:cNvGraphicFramePr>
          <p:nvPr/>
        </p:nvGraphicFramePr>
        <p:xfrm>
          <a:off x="1691680" y="4149080"/>
          <a:ext cx="6192688" cy="384810"/>
        </p:xfrm>
        <a:graphic>
          <a:graphicData uri="http://schemas.openxmlformats.org/drawingml/2006/table">
            <a:tbl>
              <a:tblPr firstRow="1" bandRow="1">
                <a:tableStyleId>{5C22544A-7EE6-4342-B048-85BDC9FD1C3A}</a:tableStyleId>
              </a:tblPr>
              <a:tblGrid>
                <a:gridCol w="3096344"/>
                <a:gridCol w="3096344"/>
              </a:tblGrid>
              <a:tr h="144016">
                <a:tc>
                  <a:txBody>
                    <a:bodyPr/>
                    <a:lstStyle/>
                    <a:p>
                      <a:pPr algn="l" fontAlgn="b"/>
                      <a:r>
                        <a:rPr lang="el-GR" sz="1200" b="0" i="0" u="none" strike="noStrike" dirty="0">
                          <a:solidFill>
                            <a:srgbClr val="000000"/>
                          </a:solidFill>
                          <a:latin typeface="Century Gothic" pitchFamily="34" charset="0"/>
                        </a:rPr>
                        <a:t>Μείωση Εσόδων 2012-2010</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18%</a:t>
                      </a:r>
                    </a:p>
                  </a:txBody>
                  <a:tcPr marL="9525" marR="9525" marT="9525" marB="0" anchor="b"/>
                </a:tc>
              </a:tr>
              <a:tr h="167635">
                <a:tc>
                  <a:txBody>
                    <a:bodyPr/>
                    <a:lstStyle/>
                    <a:p>
                      <a:pPr algn="l" fontAlgn="b"/>
                      <a:r>
                        <a:rPr lang="el-GR" sz="1200" b="0" i="0" u="none" strike="noStrike" dirty="0">
                          <a:solidFill>
                            <a:srgbClr val="000000"/>
                          </a:solidFill>
                          <a:latin typeface="Century Gothic" pitchFamily="34" charset="0"/>
                        </a:rPr>
                        <a:t>Μείωση Εσόδων 2012-2011</a:t>
                      </a:r>
                    </a:p>
                  </a:txBody>
                  <a:tcPr marL="9525" marR="9525" marT="9525" marB="0" anchor="b"/>
                </a:tc>
                <a:tc>
                  <a:txBody>
                    <a:bodyPr/>
                    <a:lstStyle/>
                    <a:p>
                      <a:pPr algn="r" fontAlgn="b"/>
                      <a:r>
                        <a:rPr lang="el-GR" sz="1200" b="0" i="0" u="none" strike="noStrike" dirty="0">
                          <a:solidFill>
                            <a:srgbClr val="000000"/>
                          </a:solidFill>
                          <a:latin typeface="Century Gothic" pitchFamily="34" charset="0"/>
                        </a:rPr>
                        <a:t>35,70%</a:t>
                      </a:r>
                    </a:p>
                  </a:txBody>
                  <a:tcPr marL="9525" marR="9525" marT="9525" marB="0" anchor="b"/>
                </a:tc>
              </a:tr>
            </a:tbl>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ox(in)">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diamond(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heckerboard(across)">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ox(i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15" end="15"/>
                                            </p:txEl>
                                          </p:spTgt>
                                        </p:tgtEl>
                                        <p:attrNameLst>
                                          <p:attrName>style.visibility</p:attrName>
                                        </p:attrNameLst>
                                      </p:cBhvr>
                                      <p:to>
                                        <p:strVal val="visible"/>
                                      </p:to>
                                    </p:set>
                                    <p:anim calcmode="lin" valueType="num">
                                      <p:cBhvr additive="base">
                                        <p:cTn id="40"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16" end="16"/>
                                            </p:txEl>
                                          </p:spTgt>
                                        </p:tgtEl>
                                        <p:attrNameLst>
                                          <p:attrName>style.visibility</p:attrName>
                                        </p:attrNameLst>
                                      </p:cBhvr>
                                      <p:to>
                                        <p:strVal val="visible"/>
                                      </p:to>
                                    </p:set>
                                    <p:anim calcmode="lin" valueType="num">
                                      <p:cBhvr additive="base">
                                        <p:cTn id="44"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17" end="17"/>
                                            </p:txEl>
                                          </p:spTgt>
                                        </p:tgtEl>
                                        <p:attrNameLst>
                                          <p:attrName>style.visibility</p:attrName>
                                        </p:attrNameLst>
                                      </p:cBhvr>
                                      <p:to>
                                        <p:strVal val="visible"/>
                                      </p:to>
                                    </p:set>
                                    <p:anim calcmode="lin" valueType="num">
                                      <p:cBhvr additive="base">
                                        <p:cTn id="48"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
                                            <p:txEl>
                                              <p:pRg st="18" end="18"/>
                                            </p:txEl>
                                          </p:spTgt>
                                        </p:tgtEl>
                                        <p:attrNameLst>
                                          <p:attrName>style.visibility</p:attrName>
                                        </p:attrNameLst>
                                      </p:cBhvr>
                                      <p:to>
                                        <p:strVal val="visible"/>
                                      </p:to>
                                    </p:set>
                                    <p:anim calcmode="lin" valueType="num">
                                      <p:cBhvr additive="base">
                                        <p:cTn id="52"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530352"/>
            <a:ext cx="8183880" cy="5346920"/>
          </a:xfrm>
        </p:spPr>
        <p:txBody>
          <a:bodyPr>
            <a:normAutofit/>
          </a:bodyPr>
          <a:lstStyle/>
          <a:p>
            <a:pPr>
              <a:buNone/>
            </a:pPr>
            <a:r>
              <a:rPr lang="el-GR" sz="1500" b="1" u="sng" dirty="0" smtClean="0">
                <a:latin typeface="Century Gothic" pitchFamily="34" charset="0"/>
              </a:rPr>
              <a:t>ΈΞΟΔΑ</a:t>
            </a:r>
          </a:p>
          <a:p>
            <a:pPr algn="just">
              <a:buNone/>
            </a:pPr>
            <a:r>
              <a:rPr lang="el-GR" sz="1500" dirty="0" smtClean="0">
                <a:latin typeface="Century Gothic" pitchFamily="34" charset="0"/>
              </a:rPr>
              <a:t>- Τα </a:t>
            </a:r>
            <a:r>
              <a:rPr lang="el-GR" sz="1500" dirty="0" smtClean="0">
                <a:solidFill>
                  <a:schemeClr val="accent1">
                    <a:lumMod val="75000"/>
                  </a:schemeClr>
                </a:solidFill>
                <a:latin typeface="Century Gothic" pitchFamily="34" charset="0"/>
              </a:rPr>
              <a:t>έξοδα σχετικά με την σίτιση των τροφίμων</a:t>
            </a:r>
            <a:r>
              <a:rPr lang="el-GR" sz="1500" dirty="0" smtClean="0">
                <a:latin typeface="Century Gothic" pitchFamily="34" charset="0"/>
              </a:rPr>
              <a:t> καλύπτονται από την Ιερά Μητρόπολη Δημητριάδος και Αλμυρού, καθώς επίσης γίνονται και δωρεές από συμπολίτες μας που καλύπτουν όσες παραπάνω ανάγκες προκύπτουν. </a:t>
            </a:r>
          </a:p>
          <a:p>
            <a:pPr>
              <a:buNone/>
            </a:pPr>
            <a:r>
              <a:rPr lang="el-GR" sz="1400" dirty="0" smtClean="0">
                <a:latin typeface="Century Gothic" pitchFamily="34" charset="0"/>
              </a:rPr>
              <a:t>- </a:t>
            </a:r>
            <a:r>
              <a:rPr lang="el-GR" sz="1400" dirty="0" smtClean="0">
                <a:solidFill>
                  <a:schemeClr val="accent1">
                    <a:lumMod val="75000"/>
                  </a:schemeClr>
                </a:solidFill>
                <a:latin typeface="Century Gothic" pitchFamily="34" charset="0"/>
              </a:rPr>
              <a:t>Πάγια έξοδα</a:t>
            </a:r>
            <a:r>
              <a:rPr lang="el-GR" sz="1400" dirty="0" smtClean="0">
                <a:latin typeface="Century Gothic" pitchFamily="34" charset="0"/>
              </a:rPr>
              <a:t>: </a:t>
            </a:r>
          </a:p>
          <a:p>
            <a:pPr>
              <a:buNone/>
            </a:pPr>
            <a:r>
              <a:rPr lang="el-GR" sz="1400" dirty="0" smtClean="0">
                <a:latin typeface="Century Gothic" pitchFamily="34" charset="0"/>
              </a:rPr>
              <a:t>	ΔΕΗ, ΟΤΕ, Νερό, Φυσικό Αέριο, Κόστη συντήρησης κτιρίων, Κοινόχρηστα</a:t>
            </a:r>
          </a:p>
          <a:p>
            <a:pPr>
              <a:buNone/>
            </a:pPr>
            <a:r>
              <a:rPr lang="el-GR" sz="1400" dirty="0" smtClean="0">
                <a:latin typeface="Century Gothic" pitchFamily="34" charset="0"/>
              </a:rPr>
              <a:t>	</a:t>
            </a:r>
            <a:r>
              <a:rPr lang="el-GR" sz="1400" b="1" u="sng" dirty="0" smtClean="0">
                <a:solidFill>
                  <a:srgbClr val="FF0000"/>
                </a:solidFill>
                <a:latin typeface="Century Gothic" pitchFamily="34" charset="0"/>
              </a:rPr>
              <a:t>Σε όλα υπάρχει ανατίμηση !!!</a:t>
            </a:r>
          </a:p>
          <a:p>
            <a:pPr>
              <a:buNone/>
            </a:pPr>
            <a:r>
              <a:rPr lang="el-GR" sz="1400" dirty="0" smtClean="0">
                <a:latin typeface="Century Gothic" pitchFamily="34" charset="0"/>
              </a:rPr>
              <a:t>- </a:t>
            </a:r>
            <a:r>
              <a:rPr lang="el-GR" sz="1400" dirty="0" smtClean="0">
                <a:solidFill>
                  <a:schemeClr val="accent1">
                    <a:lumMod val="75000"/>
                  </a:schemeClr>
                </a:solidFill>
                <a:latin typeface="Century Gothic" pitchFamily="34" charset="0"/>
              </a:rPr>
              <a:t>Κόστος Μισθοδοσίας</a:t>
            </a:r>
          </a:p>
          <a:p>
            <a:pPr>
              <a:buNone/>
            </a:pPr>
            <a:r>
              <a:rPr lang="en-US" sz="1400" dirty="0" smtClean="0">
                <a:latin typeface="Century Gothic" pitchFamily="34" charset="0"/>
              </a:rPr>
              <a:t>- </a:t>
            </a:r>
            <a:r>
              <a:rPr lang="el-GR" sz="1400" dirty="0" smtClean="0">
                <a:solidFill>
                  <a:schemeClr val="accent1">
                    <a:lumMod val="75000"/>
                  </a:schemeClr>
                </a:solidFill>
                <a:latin typeface="Century Gothic" pitchFamily="34" charset="0"/>
              </a:rPr>
              <a:t>Κόστος Συντήρησης ακινήτων – </a:t>
            </a:r>
            <a:r>
              <a:rPr lang="en-US" sz="1400" dirty="0" smtClean="0">
                <a:solidFill>
                  <a:schemeClr val="accent1">
                    <a:lumMod val="75000"/>
                  </a:schemeClr>
                </a:solidFill>
                <a:latin typeface="Century Gothic" pitchFamily="34" charset="0"/>
              </a:rPr>
              <a:t>Property Management</a:t>
            </a:r>
            <a:endParaRPr lang="el-GR" sz="1400" dirty="0" smtClean="0">
              <a:solidFill>
                <a:schemeClr val="accent1">
                  <a:lumMod val="75000"/>
                </a:schemeClr>
              </a:solidFill>
              <a:latin typeface="Century Gothic" pitchFamily="34" charset="0"/>
            </a:endParaRPr>
          </a:p>
          <a:p>
            <a:pPr>
              <a:buNone/>
            </a:pPr>
            <a:r>
              <a:rPr lang="el-GR" sz="1400" dirty="0" smtClean="0">
                <a:latin typeface="Century Gothic" pitchFamily="34" charset="0"/>
              </a:rPr>
              <a:t>- </a:t>
            </a:r>
            <a:r>
              <a:rPr lang="el-GR" sz="1400" dirty="0" smtClean="0">
                <a:solidFill>
                  <a:schemeClr val="accent1">
                    <a:lumMod val="75000"/>
                  </a:schemeClr>
                </a:solidFill>
                <a:latin typeface="Century Gothic" pitchFamily="34" charset="0"/>
              </a:rPr>
              <a:t>Πληρωμή ρυθμίσεων </a:t>
            </a:r>
            <a:r>
              <a:rPr lang="el-GR" sz="1400" dirty="0" smtClean="0">
                <a:latin typeface="Century Gothic" pitchFamily="34" charset="0"/>
              </a:rPr>
              <a:t>προς ΙΚΑ και ΕΦΟΡΙΑ</a:t>
            </a:r>
          </a:p>
          <a:p>
            <a:pPr>
              <a:buNone/>
            </a:pPr>
            <a:r>
              <a:rPr lang="el-GR" sz="1400" dirty="0" smtClean="0">
                <a:latin typeface="Century Gothic" pitchFamily="34" charset="0"/>
              </a:rPr>
              <a:t>- </a:t>
            </a:r>
            <a:r>
              <a:rPr lang="el-GR" sz="1400" dirty="0" smtClean="0">
                <a:solidFill>
                  <a:schemeClr val="accent1">
                    <a:lumMod val="75000"/>
                  </a:schemeClr>
                </a:solidFill>
                <a:latin typeface="Century Gothic" pitchFamily="34" charset="0"/>
              </a:rPr>
              <a:t>Οικονομική ενίσχυση Τροφίμων, Δαπάνες μετακίνησης παιδιών, Δαπάνες ψυχαγωγίας τροφίμων, Έξοδα Ιατροφαρμακευτικής Περίθαλψης.</a:t>
            </a:r>
          </a:p>
          <a:p>
            <a:pPr>
              <a:buNone/>
            </a:pPr>
            <a:endParaRPr lang="el-GR" sz="1400" dirty="0" smtClean="0">
              <a:latin typeface="Century Gothic" pitchFamily="34" charset="0"/>
            </a:endParaRPr>
          </a:p>
          <a:p>
            <a:pPr>
              <a:buNone/>
            </a:pPr>
            <a:endParaRPr lang="el-GR" sz="1500" dirty="0" smtClean="0">
              <a:latin typeface="Century Gothic" pitchFamily="34" charset="0"/>
            </a:endParaRPr>
          </a:p>
          <a:p>
            <a:pPr>
              <a:buNone/>
            </a:pPr>
            <a:endParaRPr lang="el-GR" sz="1500" dirty="0" smtClean="0">
              <a:latin typeface="Century Gothic" pitchFamily="34" charset="0"/>
            </a:endParaRPr>
          </a:p>
          <a:p>
            <a:pPr>
              <a:buNone/>
            </a:pPr>
            <a:endParaRPr lang="el-GR" sz="1500" dirty="0" smtClean="0">
              <a:latin typeface="Century Gothic" pitchFamily="34" charset="0"/>
            </a:endParaRPr>
          </a:p>
          <a:p>
            <a:pPr>
              <a:buNone/>
            </a:pPr>
            <a:endParaRPr lang="el-GR" sz="1500" dirty="0" smtClean="0">
              <a:latin typeface="Century Gothic" pitchFamily="34" charset="0"/>
            </a:endParaRPr>
          </a:p>
          <a:p>
            <a:pPr>
              <a:buNone/>
            </a:pPr>
            <a:r>
              <a:rPr lang="el-GR" sz="1500" dirty="0" smtClean="0">
                <a:latin typeface="Century Gothic" pitchFamily="34" charset="0"/>
              </a:rPr>
              <a:t> </a:t>
            </a:r>
          </a:p>
          <a:p>
            <a:endParaRPr lang="el-GR" sz="1500" dirty="0">
              <a:latin typeface="Century Gothic" pitchFamily="34" charset="0"/>
            </a:endParaRPr>
          </a:p>
        </p:txBody>
      </p:sp>
      <p:sp>
        <p:nvSpPr>
          <p:cNvPr id="4" name="3 - Θέση υποσέλιδου"/>
          <p:cNvSpPr>
            <a:spLocks noGrp="1"/>
          </p:cNvSpPr>
          <p:nvPr>
            <p:ph type="ftr" sz="quarter" idx="11"/>
          </p:nvPr>
        </p:nvSpPr>
        <p:spPr>
          <a:xfrm>
            <a:off x="323528" y="6111875"/>
            <a:ext cx="8496944" cy="365125"/>
          </a:xfrm>
        </p:spPr>
        <p:txBody>
          <a:bodyPr/>
          <a:lstStyle/>
          <a:p>
            <a:r>
              <a:rPr lang="el-GR" sz="800" dirty="0" smtClean="0">
                <a:solidFill>
                  <a:schemeClr val="tx1"/>
                </a:solidFill>
                <a:latin typeface="Century Gothic" pitchFamily="34" charset="0"/>
              </a:rPr>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sz="800" dirty="0">
              <a:solidFill>
                <a:schemeClr val="tx1"/>
              </a:solidFill>
              <a:latin typeface="Century Gothic" pitchFamily="34" charset="0"/>
            </a:endParaRPr>
          </a:p>
        </p:txBody>
      </p:sp>
      <p:sp>
        <p:nvSpPr>
          <p:cNvPr id="5" name="4 - Θέση αριθμού διαφάνειας"/>
          <p:cNvSpPr>
            <a:spLocks noGrp="1"/>
          </p:cNvSpPr>
          <p:nvPr>
            <p:ph type="sldNum" sz="quarter" idx="12"/>
          </p:nvPr>
        </p:nvSpPr>
        <p:spPr/>
        <p:txBody>
          <a:bodyPr/>
          <a:lstStyle/>
          <a:p>
            <a:fld id="{3A94108D-708C-44E8-A508-ADDDC47297F7}" type="slidenum">
              <a:rPr lang="el-GR" smtClean="0"/>
              <a:pPr/>
              <a:t>17</a:t>
            </a:fld>
            <a:endParaRPr lang="el-GR"/>
          </a:p>
        </p:txBody>
      </p:sp>
      <p:graphicFrame>
        <p:nvGraphicFramePr>
          <p:cNvPr id="7" name="2 - Γράφημα"/>
          <p:cNvGraphicFramePr/>
          <p:nvPr/>
        </p:nvGraphicFramePr>
        <p:xfrm>
          <a:off x="323528" y="3284984"/>
          <a:ext cx="8244408" cy="27363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ox(in)">
                                      <p:cBhvr>
                                        <p:cTn id="18" dur="500"/>
                                        <p:tgtEl>
                                          <p:spTgt spid="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ox(in)">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2920" y="530352"/>
            <a:ext cx="8183880" cy="5346920"/>
          </a:xfrm>
        </p:spPr>
        <p:txBody>
          <a:bodyPr>
            <a:normAutofit/>
          </a:bodyPr>
          <a:lstStyle/>
          <a:p>
            <a:pPr>
              <a:buNone/>
            </a:pPr>
            <a:r>
              <a:rPr lang="el-GR" sz="1500" b="1" u="sng" dirty="0" smtClean="0">
                <a:latin typeface="Century Gothic" pitchFamily="34" charset="0"/>
              </a:rPr>
              <a:t>ΠΡΟΤΑΣΕΙΣ</a:t>
            </a:r>
          </a:p>
          <a:p>
            <a:pPr>
              <a:buNone/>
            </a:pPr>
            <a:endParaRPr lang="el-GR" sz="1500" b="1" u="sng" dirty="0" smtClean="0">
              <a:latin typeface="Century Gothic" pitchFamily="34" charset="0"/>
            </a:endParaRPr>
          </a:p>
          <a:p>
            <a:pPr>
              <a:buNone/>
            </a:pPr>
            <a:r>
              <a:rPr lang="el-GR" sz="1600" spc="300" dirty="0" smtClean="0">
                <a:latin typeface="Century Gothic" pitchFamily="34" charset="0"/>
              </a:rPr>
              <a:t>Σχετικά με τα έσοδα:</a:t>
            </a:r>
          </a:p>
          <a:p>
            <a:pPr>
              <a:buNone/>
            </a:pPr>
            <a:r>
              <a:rPr lang="el-GR" sz="1600" dirty="0" smtClean="0">
                <a:latin typeface="Century Gothic" pitchFamily="34" charset="0"/>
              </a:rPr>
              <a:t>1. Οργάνωση δράσεων Εταιρικής Κοινωνικής Ευθύνης. </a:t>
            </a:r>
          </a:p>
          <a:p>
            <a:pPr>
              <a:buNone/>
            </a:pPr>
            <a:r>
              <a:rPr lang="el-GR" sz="1600" dirty="0" smtClean="0">
                <a:latin typeface="Century Gothic" pitchFamily="34" charset="0"/>
              </a:rPr>
              <a:t>2. Τουλάχιστον διπλάσια αύξηση της κρατικής επιχορήγησης.</a:t>
            </a:r>
          </a:p>
          <a:p>
            <a:pPr>
              <a:buNone/>
            </a:pPr>
            <a:r>
              <a:rPr lang="el-GR" sz="1600" dirty="0" smtClean="0">
                <a:latin typeface="Century Gothic" pitchFamily="34" charset="0"/>
              </a:rPr>
              <a:t>3. Διοργάνωση συχνών εκδηλώσεων.</a:t>
            </a:r>
          </a:p>
          <a:p>
            <a:pPr>
              <a:buNone/>
            </a:pPr>
            <a:r>
              <a:rPr lang="el-GR" sz="1600" dirty="0" smtClean="0">
                <a:latin typeface="Century Gothic" pitchFamily="34" charset="0"/>
              </a:rPr>
              <a:t>4. Το Ίδρυμα επικοινωνεί τα νέα του στους υποστηρικτές του συχνότερα μέσω μέσων κοινωνικής δικτύωσης (</a:t>
            </a:r>
            <a:r>
              <a:rPr lang="en-US" sz="1600" dirty="0" smtClean="0">
                <a:latin typeface="Century Gothic" pitchFamily="34" charset="0"/>
              </a:rPr>
              <a:t>facebook, twitter, site </a:t>
            </a:r>
            <a:r>
              <a:rPr lang="el-GR" sz="1600" dirty="0" smtClean="0">
                <a:latin typeface="Century Gothic" pitchFamily="34" charset="0"/>
              </a:rPr>
              <a:t>Ιδρύματος)</a:t>
            </a:r>
          </a:p>
          <a:p>
            <a:pPr>
              <a:buNone/>
            </a:pPr>
            <a:endParaRPr lang="el-GR" sz="1600" dirty="0" smtClean="0">
              <a:latin typeface="Century Gothic" pitchFamily="34" charset="0"/>
            </a:endParaRPr>
          </a:p>
          <a:p>
            <a:pPr>
              <a:buNone/>
            </a:pPr>
            <a:r>
              <a:rPr lang="el-GR" sz="1600" spc="300" dirty="0" smtClean="0">
                <a:latin typeface="Century Gothic" pitchFamily="34" charset="0"/>
              </a:rPr>
              <a:t>Σχετικά με τα έξοδα:</a:t>
            </a:r>
          </a:p>
          <a:p>
            <a:pPr>
              <a:buNone/>
            </a:pPr>
            <a:r>
              <a:rPr lang="el-GR" sz="1600" dirty="0" smtClean="0">
                <a:latin typeface="Century Gothic" pitchFamily="34" charset="0"/>
              </a:rPr>
              <a:t>1. Να ζητηθεί η μείωση της φορολογίας των εσόδων από ενοίκια</a:t>
            </a:r>
          </a:p>
          <a:p>
            <a:pPr>
              <a:buNone/>
            </a:pPr>
            <a:r>
              <a:rPr lang="el-GR" sz="1600" dirty="0" smtClean="0">
                <a:latin typeface="Century Gothic" pitchFamily="34" charset="0"/>
              </a:rPr>
              <a:t>2. Να ζητηθεί η εξαίρεση ή η μείωση των ασφαλιστικών εισφορών που πληρώνονται από τα Ιδρύματα λόγω μισθοδοσίας. </a:t>
            </a:r>
          </a:p>
          <a:p>
            <a:pPr>
              <a:buNone/>
            </a:pPr>
            <a:r>
              <a:rPr lang="el-GR" sz="1600" dirty="0" smtClean="0">
                <a:latin typeface="Century Gothic" pitchFamily="34" charset="0"/>
              </a:rPr>
              <a:t>3. Ειδική τιμολόγηση των Ιδρυμάτων από οργανισμούς όπως η ΔΕΗ, Νερό, Φυσικό Αέριο.</a:t>
            </a:r>
          </a:p>
          <a:p>
            <a:pPr>
              <a:buNone/>
            </a:pPr>
            <a:endParaRPr lang="el-GR" sz="1600" dirty="0" smtClean="0">
              <a:latin typeface="Century Gothic" pitchFamily="34" charset="0"/>
            </a:endParaRPr>
          </a:p>
          <a:p>
            <a:pPr>
              <a:buNone/>
            </a:pPr>
            <a:r>
              <a:rPr lang="el-GR" sz="1600" dirty="0" smtClean="0">
                <a:latin typeface="Century Gothic" pitchFamily="34" charset="0"/>
              </a:rPr>
              <a:t> </a:t>
            </a:r>
          </a:p>
          <a:p>
            <a:pPr algn="ctr">
              <a:buNone/>
            </a:pPr>
            <a:r>
              <a:rPr lang="el-GR" sz="1600" spc="600" normalizeH="1" dirty="0" smtClean="0">
                <a:latin typeface="Arial Black" pitchFamily="34" charset="0"/>
              </a:rPr>
              <a:t>ΕΥΧΑΡΙΣΤΩ ΠΟΛΥ </a:t>
            </a:r>
            <a:r>
              <a:rPr lang="el-GR" sz="1600" normalizeH="1" dirty="0" smtClean="0">
                <a:latin typeface="Arial Black" pitchFamily="34" charset="0"/>
              </a:rPr>
              <a:t> </a:t>
            </a:r>
          </a:p>
          <a:p>
            <a:pPr>
              <a:buNone/>
            </a:pPr>
            <a:endParaRPr lang="el-GR" sz="1600" dirty="0" smtClean="0">
              <a:latin typeface="Century Gothic" pitchFamily="34" charset="0"/>
            </a:endParaRPr>
          </a:p>
          <a:p>
            <a:pPr>
              <a:buNone/>
            </a:pPr>
            <a:endParaRPr lang="el-GR" sz="1600" dirty="0" smtClean="0">
              <a:latin typeface="Century Gothic" pitchFamily="34" charset="0"/>
            </a:endParaRPr>
          </a:p>
          <a:p>
            <a:pPr>
              <a:buNone/>
            </a:pPr>
            <a:endParaRPr lang="el-GR" sz="1600" dirty="0" smtClean="0">
              <a:latin typeface="Century Gothic" pitchFamily="34" charset="0"/>
            </a:endParaRPr>
          </a:p>
          <a:p>
            <a:pPr>
              <a:buNone/>
            </a:pPr>
            <a:endParaRPr lang="el-GR" sz="1600" dirty="0" smtClean="0">
              <a:latin typeface="Century Gothic" pitchFamily="34" charset="0"/>
            </a:endParaRPr>
          </a:p>
          <a:p>
            <a:pPr>
              <a:buNone/>
            </a:pPr>
            <a:endParaRPr lang="el-GR" sz="1500" b="1" u="sng" dirty="0" smtClean="0">
              <a:latin typeface="Century Gothic" pitchFamily="34" charset="0"/>
            </a:endParaRPr>
          </a:p>
          <a:p>
            <a:pPr>
              <a:buNone/>
            </a:pPr>
            <a:endParaRPr lang="el-GR" sz="1500" b="1" u="sng" dirty="0" smtClean="0">
              <a:latin typeface="Century Gothic" pitchFamily="34" charset="0"/>
            </a:endParaRPr>
          </a:p>
          <a:p>
            <a:pPr>
              <a:buNone/>
            </a:pPr>
            <a:endParaRPr lang="el-GR" sz="1500" dirty="0" smtClean="0">
              <a:latin typeface="Century Gothic" pitchFamily="34" charset="0"/>
            </a:endParaRPr>
          </a:p>
        </p:txBody>
      </p:sp>
      <p:sp>
        <p:nvSpPr>
          <p:cNvPr id="5" name="4 - Θέση αριθμού διαφάνειας"/>
          <p:cNvSpPr>
            <a:spLocks noGrp="1"/>
          </p:cNvSpPr>
          <p:nvPr>
            <p:ph type="sldNum" sz="quarter" idx="12"/>
          </p:nvPr>
        </p:nvSpPr>
        <p:spPr/>
        <p:txBody>
          <a:bodyPr/>
          <a:lstStyle/>
          <a:p>
            <a:fld id="{3A94108D-708C-44E8-A508-ADDDC47297F7}" type="slidenum">
              <a:rPr lang="el-GR" smtClean="0"/>
              <a:pPr/>
              <a:t>18</a:t>
            </a:fld>
            <a:endParaRPr lang="el-GR"/>
          </a:p>
        </p:txBody>
      </p:sp>
      <p:sp>
        <p:nvSpPr>
          <p:cNvPr id="6" name="3 - Θέση υποσέλιδου"/>
          <p:cNvSpPr>
            <a:spLocks noGrp="1"/>
          </p:cNvSpPr>
          <p:nvPr>
            <p:ph type="ftr" sz="quarter" idx="11"/>
          </p:nvPr>
        </p:nvSpPr>
        <p:spPr>
          <a:xfrm>
            <a:off x="323528" y="6111875"/>
            <a:ext cx="8496944" cy="365125"/>
          </a:xfrm>
        </p:spPr>
        <p:txBody>
          <a:bodyPr/>
          <a:lstStyle/>
          <a:p>
            <a:r>
              <a:rPr lang="el-GR" sz="800" dirty="0" smtClean="0">
                <a:solidFill>
                  <a:schemeClr val="tx1"/>
                </a:solidFill>
                <a:latin typeface="Century Gothic" pitchFamily="34" charset="0"/>
              </a:rPr>
              <a:t>Φιλανθρωπικό Ίδρυμα "Ορφανοτροφείο Βόλου", Βόλος 19-20 Απριλίου, Διημερίδα «Ίδρυμα &amp; Παιδική Προστασία στην Ελλάδα σήμερα. Δημιουργία δικτύου προστασίας για τα παιδιά και τα δικαιώματά τους», Κωνσταντίνος Καραζήσης, Οικονομολόγος MSc</a:t>
            </a:r>
            <a:endParaRPr lang="el-GR" sz="800" dirty="0">
              <a:solidFill>
                <a:schemeClr val="tx1"/>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ox(in)">
                                      <p:cBhvr>
                                        <p:cTn id="18" dur="500"/>
                                        <p:tgtEl>
                                          <p:spTgt spid="3">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heckerboard(across)">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heckerboard(across)">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checkerboard(across)">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checkerboard(across)">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blinds(horizontal)">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blinds(horizontal)">
                                      <p:cBhvr>
                                        <p:cTn id="48" dur="500"/>
                                        <p:tgtEl>
                                          <p:spTgt spid="3">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blinds(horizontal)">
                                      <p:cBhvr>
                                        <p:cTn id="53" dur="500"/>
                                        <p:tgtEl>
                                          <p:spTgt spid="3">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3">
                                            <p:txEl>
                                              <p:pRg st="14" end="14"/>
                                            </p:txEl>
                                          </p:spTgt>
                                        </p:tgtEl>
                                        <p:attrNameLst>
                                          <p:attrName>style.visibility</p:attrName>
                                        </p:attrNameLst>
                                      </p:cBhvr>
                                      <p:to>
                                        <p:strVal val="visible"/>
                                      </p:to>
                                    </p:set>
                                    <p:animEffect transition="in" filter="box(in)">
                                      <p:cBhvr>
                                        <p:cTn id="58"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ΟΡΦΑΝΟΤΡΟΦΕΙΟ 01"/>
          <p:cNvPicPr>
            <a:picLocks noChangeAspect="1" noChangeArrowheads="1"/>
          </p:cNvPicPr>
          <p:nvPr/>
        </p:nvPicPr>
        <p:blipFill>
          <a:blip r:embed="rId2" cstate="print"/>
          <a:srcRect/>
          <a:stretch>
            <a:fillRect/>
          </a:stretch>
        </p:blipFill>
        <p:spPr bwMode="auto">
          <a:xfrm>
            <a:off x="755650" y="971550"/>
            <a:ext cx="7345363" cy="4730750"/>
          </a:xfrm>
          <a:prstGeom prst="rect">
            <a:avLst/>
          </a:prstGeom>
          <a:noFill/>
        </p:spPr>
      </p:pic>
      <p:sp>
        <p:nvSpPr>
          <p:cNvPr id="3078" name="Text Box 6"/>
          <p:cNvSpPr txBox="1">
            <a:spLocks noChangeArrowheads="1"/>
          </p:cNvSpPr>
          <p:nvPr/>
        </p:nvSpPr>
        <p:spPr bwMode="auto">
          <a:xfrm>
            <a:off x="1042988" y="5949950"/>
            <a:ext cx="4535487" cy="304800"/>
          </a:xfrm>
          <a:prstGeom prst="rect">
            <a:avLst/>
          </a:prstGeom>
          <a:noFill/>
          <a:ln w="9525">
            <a:noFill/>
            <a:miter lim="800000"/>
            <a:headEnd/>
            <a:tailEnd/>
          </a:ln>
          <a:effectLst/>
        </p:spPr>
        <p:txBody>
          <a:bodyPr>
            <a:spAutoFit/>
          </a:bodyPr>
          <a:lstStyle/>
          <a:p>
            <a:pPr>
              <a:spcBef>
                <a:spcPct val="50000"/>
              </a:spcBef>
            </a:pPr>
            <a:r>
              <a:rPr lang="el-GR" sz="1400"/>
              <a:t>από αρχείο Αικατερίνης Χαλβαντζάκου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ΟΡΦΑΝΟΤΡΟΦΕΙΟ 04"/>
          <p:cNvPicPr>
            <a:picLocks noChangeAspect="1" noChangeArrowheads="1"/>
          </p:cNvPicPr>
          <p:nvPr/>
        </p:nvPicPr>
        <p:blipFill>
          <a:blip r:embed="rId2" cstate="print"/>
          <a:srcRect/>
          <a:stretch>
            <a:fillRect/>
          </a:stretch>
        </p:blipFill>
        <p:spPr bwMode="auto">
          <a:xfrm>
            <a:off x="755650" y="1052513"/>
            <a:ext cx="7488238" cy="4664075"/>
          </a:xfrm>
          <a:prstGeom prst="rect">
            <a:avLst/>
          </a:prstGeom>
          <a:noFill/>
        </p:spPr>
      </p:pic>
      <p:sp>
        <p:nvSpPr>
          <p:cNvPr id="4101" name="Text Box 5"/>
          <p:cNvSpPr txBox="1">
            <a:spLocks noChangeArrowheads="1"/>
          </p:cNvSpPr>
          <p:nvPr/>
        </p:nvSpPr>
        <p:spPr bwMode="auto">
          <a:xfrm>
            <a:off x="827088" y="6092825"/>
            <a:ext cx="6553200" cy="304800"/>
          </a:xfrm>
          <a:prstGeom prst="rect">
            <a:avLst/>
          </a:prstGeom>
          <a:noFill/>
          <a:ln w="9525">
            <a:noFill/>
            <a:miter lim="800000"/>
            <a:headEnd/>
            <a:tailEnd/>
          </a:ln>
          <a:effectLst/>
        </p:spPr>
        <p:txBody>
          <a:bodyPr>
            <a:spAutoFit/>
          </a:bodyPr>
          <a:lstStyle/>
          <a:p>
            <a:pPr>
              <a:spcBef>
                <a:spcPct val="50000"/>
              </a:spcBef>
            </a:pPr>
            <a:r>
              <a:rPr lang="el-GR" sz="1400"/>
              <a:t>(από την έκδοση «Το Πτωχοκομείο Βόλου» του Δημ. Παλιούρα)</a:t>
            </a:r>
          </a:p>
        </p:txBody>
      </p:sp>
      <p:sp>
        <p:nvSpPr>
          <p:cNvPr id="4102" name="Text Box 6"/>
          <p:cNvSpPr txBox="1">
            <a:spLocks noChangeArrowheads="1"/>
          </p:cNvSpPr>
          <p:nvPr/>
        </p:nvSpPr>
        <p:spPr bwMode="auto">
          <a:xfrm>
            <a:off x="827088" y="5734050"/>
            <a:ext cx="7273925" cy="304800"/>
          </a:xfrm>
          <a:prstGeom prst="rect">
            <a:avLst/>
          </a:prstGeom>
          <a:noFill/>
          <a:ln w="9525">
            <a:noFill/>
            <a:miter lim="800000"/>
            <a:headEnd/>
            <a:tailEnd/>
          </a:ln>
          <a:effectLst/>
        </p:spPr>
        <p:txBody>
          <a:bodyPr>
            <a:spAutoFit/>
          </a:bodyPr>
          <a:lstStyle/>
          <a:p>
            <a:pPr>
              <a:spcBef>
                <a:spcPct val="50000"/>
              </a:spcBef>
            </a:pPr>
            <a:r>
              <a:rPr lang="el-GR" sz="1400"/>
              <a:t>Άποψη παλιού κτιρίου Ορφανοτροφείου (φωτ. Κ. Ζημέρη, συλλογή Στ. Μπατουδάκη)</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ΟΡΦΑΝΟΤΡΟΦΕΙΟ 010"/>
          <p:cNvPicPr>
            <a:picLocks noChangeAspect="1" noChangeArrowheads="1"/>
          </p:cNvPicPr>
          <p:nvPr/>
        </p:nvPicPr>
        <p:blipFill>
          <a:blip r:embed="rId2" cstate="print"/>
          <a:srcRect/>
          <a:stretch>
            <a:fillRect/>
          </a:stretch>
        </p:blipFill>
        <p:spPr bwMode="auto">
          <a:xfrm>
            <a:off x="323850" y="396875"/>
            <a:ext cx="8424863" cy="5543550"/>
          </a:xfrm>
          <a:prstGeom prst="rect">
            <a:avLst/>
          </a:prstGeom>
          <a:noFill/>
        </p:spPr>
      </p:pic>
      <p:sp>
        <p:nvSpPr>
          <p:cNvPr id="5125" name="Rectangle 5"/>
          <p:cNvSpPr>
            <a:spLocks noChangeArrowheads="1"/>
          </p:cNvSpPr>
          <p:nvPr/>
        </p:nvSpPr>
        <p:spPr bwMode="auto">
          <a:xfrm>
            <a:off x="611188" y="6143625"/>
            <a:ext cx="3225800" cy="304800"/>
          </a:xfrm>
          <a:prstGeom prst="rect">
            <a:avLst/>
          </a:prstGeom>
          <a:noFill/>
          <a:ln w="9525">
            <a:noFill/>
            <a:miter lim="800000"/>
            <a:headEnd/>
            <a:tailEnd/>
          </a:ln>
          <a:effectLst/>
        </p:spPr>
        <p:txBody>
          <a:bodyPr wrap="none">
            <a:spAutoFit/>
          </a:bodyPr>
          <a:lstStyle/>
          <a:p>
            <a:r>
              <a:rPr lang="el-GR" sz="1400"/>
              <a:t>από αρχείο Αικατερίνης Χαλβαντζάκου</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ΟΡΦΑΝΟΤΡΟΦΕΙΟ 09"/>
          <p:cNvPicPr>
            <a:picLocks noChangeAspect="1" noChangeArrowheads="1"/>
          </p:cNvPicPr>
          <p:nvPr/>
        </p:nvPicPr>
        <p:blipFill>
          <a:blip r:embed="rId2" cstate="print"/>
          <a:srcRect/>
          <a:stretch>
            <a:fillRect/>
          </a:stretch>
        </p:blipFill>
        <p:spPr bwMode="auto">
          <a:xfrm>
            <a:off x="539750" y="674688"/>
            <a:ext cx="7993063" cy="5191125"/>
          </a:xfrm>
          <a:prstGeom prst="rect">
            <a:avLst/>
          </a:prstGeom>
          <a:noFill/>
        </p:spPr>
      </p:pic>
      <p:sp>
        <p:nvSpPr>
          <p:cNvPr id="6149" name="Rectangle 5"/>
          <p:cNvSpPr>
            <a:spLocks noChangeArrowheads="1"/>
          </p:cNvSpPr>
          <p:nvPr/>
        </p:nvSpPr>
        <p:spPr bwMode="auto">
          <a:xfrm>
            <a:off x="755650" y="6072188"/>
            <a:ext cx="3225800" cy="304800"/>
          </a:xfrm>
          <a:prstGeom prst="rect">
            <a:avLst/>
          </a:prstGeom>
          <a:noFill/>
          <a:ln w="9525">
            <a:noFill/>
            <a:miter lim="800000"/>
            <a:headEnd/>
            <a:tailEnd/>
          </a:ln>
          <a:effectLst/>
        </p:spPr>
        <p:txBody>
          <a:bodyPr wrap="none">
            <a:spAutoFit/>
          </a:bodyPr>
          <a:lstStyle/>
          <a:p>
            <a:r>
              <a:rPr lang="el-GR" sz="1400"/>
              <a:t>από αρχείο Αικατερίνης Χαλβαντζάκου</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ΟΡΦΑΝΟΤΡΟΦΕΙΟ 08"/>
          <p:cNvPicPr>
            <a:picLocks noChangeAspect="1" noChangeArrowheads="1"/>
          </p:cNvPicPr>
          <p:nvPr/>
        </p:nvPicPr>
        <p:blipFill>
          <a:blip r:embed="rId2" cstate="print"/>
          <a:srcRect/>
          <a:stretch>
            <a:fillRect/>
          </a:stretch>
        </p:blipFill>
        <p:spPr bwMode="auto">
          <a:xfrm>
            <a:off x="468313" y="476250"/>
            <a:ext cx="8280400" cy="5757863"/>
          </a:xfrm>
          <a:prstGeom prst="rect">
            <a:avLst/>
          </a:prstGeom>
          <a:noFill/>
        </p:spPr>
      </p:pic>
      <p:sp>
        <p:nvSpPr>
          <p:cNvPr id="7173" name="Rectangle 5"/>
          <p:cNvSpPr>
            <a:spLocks noChangeArrowheads="1"/>
          </p:cNvSpPr>
          <p:nvPr/>
        </p:nvSpPr>
        <p:spPr bwMode="auto">
          <a:xfrm>
            <a:off x="611188" y="6288088"/>
            <a:ext cx="3225800" cy="304800"/>
          </a:xfrm>
          <a:prstGeom prst="rect">
            <a:avLst/>
          </a:prstGeom>
          <a:noFill/>
          <a:ln w="9525">
            <a:noFill/>
            <a:miter lim="800000"/>
            <a:headEnd/>
            <a:tailEnd/>
          </a:ln>
          <a:effectLst/>
        </p:spPr>
        <p:txBody>
          <a:bodyPr wrap="none">
            <a:spAutoFit/>
          </a:bodyPr>
          <a:lstStyle/>
          <a:p>
            <a:r>
              <a:rPr lang="el-GR" sz="1400"/>
              <a:t>από αρχείο Αικατερίνης Χαλβαντζάκου</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ΟΡΦΑΝΟΤΡΟΦΕΙΟ 02"/>
          <p:cNvPicPr>
            <a:picLocks noChangeAspect="1" noChangeArrowheads="1"/>
          </p:cNvPicPr>
          <p:nvPr/>
        </p:nvPicPr>
        <p:blipFill>
          <a:blip r:embed="rId2" cstate="print"/>
          <a:srcRect/>
          <a:stretch>
            <a:fillRect/>
          </a:stretch>
        </p:blipFill>
        <p:spPr bwMode="auto">
          <a:xfrm>
            <a:off x="395288" y="577850"/>
            <a:ext cx="8137525" cy="5370513"/>
          </a:xfrm>
          <a:prstGeom prst="rect">
            <a:avLst/>
          </a:prstGeom>
          <a:noFill/>
        </p:spPr>
      </p:pic>
      <p:sp>
        <p:nvSpPr>
          <p:cNvPr id="8197" name="Rectangle 5"/>
          <p:cNvSpPr>
            <a:spLocks noChangeArrowheads="1"/>
          </p:cNvSpPr>
          <p:nvPr/>
        </p:nvSpPr>
        <p:spPr bwMode="auto">
          <a:xfrm>
            <a:off x="611188" y="6072188"/>
            <a:ext cx="3225800" cy="304800"/>
          </a:xfrm>
          <a:prstGeom prst="rect">
            <a:avLst/>
          </a:prstGeom>
          <a:noFill/>
          <a:ln w="9525">
            <a:noFill/>
            <a:miter lim="800000"/>
            <a:headEnd/>
            <a:tailEnd/>
          </a:ln>
          <a:effectLst/>
        </p:spPr>
        <p:txBody>
          <a:bodyPr wrap="none">
            <a:spAutoFit/>
          </a:bodyPr>
          <a:lstStyle/>
          <a:p>
            <a:r>
              <a:rPr lang="el-GR" sz="1400"/>
              <a:t>από αρχείο Αικατερίνης Χαλβαντζάκου</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ΟΡΦΑΝΟΤΡΟΦΕΙΟ 05"/>
          <p:cNvPicPr>
            <a:picLocks noChangeAspect="1" noChangeArrowheads="1"/>
          </p:cNvPicPr>
          <p:nvPr/>
        </p:nvPicPr>
        <p:blipFill>
          <a:blip r:embed="rId2" cstate="print"/>
          <a:srcRect/>
          <a:stretch>
            <a:fillRect/>
          </a:stretch>
        </p:blipFill>
        <p:spPr bwMode="auto">
          <a:xfrm>
            <a:off x="684213" y="642938"/>
            <a:ext cx="7775575" cy="5572125"/>
          </a:xfrm>
          <a:prstGeom prst="rect">
            <a:avLst/>
          </a:prstGeom>
          <a:noFill/>
        </p:spPr>
      </p:pic>
      <p:sp>
        <p:nvSpPr>
          <p:cNvPr id="9221" name="Rectangle 5"/>
          <p:cNvSpPr>
            <a:spLocks noChangeArrowheads="1"/>
          </p:cNvSpPr>
          <p:nvPr/>
        </p:nvSpPr>
        <p:spPr bwMode="auto">
          <a:xfrm>
            <a:off x="827088" y="6216650"/>
            <a:ext cx="5186362" cy="304800"/>
          </a:xfrm>
          <a:prstGeom prst="rect">
            <a:avLst/>
          </a:prstGeom>
          <a:noFill/>
          <a:ln w="9525">
            <a:noFill/>
            <a:miter lim="800000"/>
            <a:headEnd/>
            <a:tailEnd/>
          </a:ln>
          <a:effectLst/>
        </p:spPr>
        <p:txBody>
          <a:bodyPr wrap="none">
            <a:spAutoFit/>
          </a:bodyPr>
          <a:lstStyle/>
          <a:p>
            <a:pPr>
              <a:spcBef>
                <a:spcPct val="50000"/>
              </a:spcBef>
            </a:pPr>
            <a:r>
              <a:rPr lang="el-GR" sz="1400"/>
              <a:t>(από την έκδοση «Το Πτωχοκομείο Βόλου» του Δημ. Παλιούρα)</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ΟΡΦΑΝΟΤΡΟΦΕΙΟ 03"/>
          <p:cNvPicPr>
            <a:picLocks noChangeAspect="1" noChangeArrowheads="1"/>
          </p:cNvPicPr>
          <p:nvPr/>
        </p:nvPicPr>
        <p:blipFill>
          <a:blip r:embed="rId2" cstate="print"/>
          <a:srcRect/>
          <a:stretch>
            <a:fillRect/>
          </a:stretch>
        </p:blipFill>
        <p:spPr bwMode="auto">
          <a:xfrm>
            <a:off x="395288" y="417513"/>
            <a:ext cx="8424862" cy="5592762"/>
          </a:xfrm>
          <a:prstGeom prst="rect">
            <a:avLst/>
          </a:prstGeom>
          <a:noFill/>
        </p:spPr>
      </p:pic>
      <p:sp>
        <p:nvSpPr>
          <p:cNvPr id="10245" name="Rectangle 5"/>
          <p:cNvSpPr>
            <a:spLocks noChangeArrowheads="1"/>
          </p:cNvSpPr>
          <p:nvPr/>
        </p:nvSpPr>
        <p:spPr bwMode="auto">
          <a:xfrm>
            <a:off x="611188" y="6143625"/>
            <a:ext cx="3225800" cy="304800"/>
          </a:xfrm>
          <a:prstGeom prst="rect">
            <a:avLst/>
          </a:prstGeom>
          <a:noFill/>
          <a:ln w="9525">
            <a:noFill/>
            <a:miter lim="800000"/>
            <a:headEnd/>
            <a:tailEnd/>
          </a:ln>
          <a:effectLst/>
        </p:spPr>
        <p:txBody>
          <a:bodyPr wrap="none">
            <a:spAutoFit/>
          </a:bodyPr>
          <a:lstStyle/>
          <a:p>
            <a:r>
              <a:rPr lang="el-GR" sz="1400"/>
              <a:t>από αρχείο Αικατερίνης Χαλβαντζάκου</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2">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691</TotalTime>
  <Words>1675</Words>
  <Application>Microsoft Office PowerPoint</Application>
  <PresentationFormat>Προβολή στην οθόνη (4:3)</PresentationFormat>
  <Paragraphs>178</Paragraphs>
  <Slides>18</Slides>
  <Notes>4</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Άποψη</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Ανάλυση Εσόδων-Εξόδων και προτάσεις για την βελτίωση των οικονομικών των Ιδρυμάτων παιδικής προστασίας</vt:lpstr>
      <vt:lpstr>Διαφάνεια 16</vt:lpstr>
      <vt:lpstr>Διαφάνεια 17</vt:lpstr>
      <vt:lpstr>Διαφάνεια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71</cp:revision>
  <dcterms:created xsi:type="dcterms:W3CDTF">2013-04-17T15:32:05Z</dcterms:created>
  <dcterms:modified xsi:type="dcterms:W3CDTF">2013-04-18T16:09:05Z</dcterms:modified>
</cp:coreProperties>
</file>