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3" r:id="rId3"/>
    <p:sldId id="257" r:id="rId4"/>
    <p:sldId id="258" r:id="rId5"/>
    <p:sldId id="259" r:id="rId6"/>
    <p:sldId id="261" r:id="rId7"/>
    <p:sldId id="262" r:id="rId8"/>
    <p:sldId id="264" r:id="rId9"/>
    <p:sldId id="263" r:id="rId10"/>
    <p:sldId id="269" r:id="rId11"/>
    <p:sldId id="267" r:id="rId12"/>
    <p:sldId id="268" r:id="rId13"/>
    <p:sldId id="270" r:id="rId14"/>
    <p:sldId id="271" r:id="rId15"/>
    <p:sldId id="272" r:id="rId16"/>
    <p:sldId id="265" r:id="rId17"/>
    <p:sldId id="26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64732-A71A-4FB0-9984-256F1FA079F8}" type="datetimeFigureOut">
              <a:rPr lang="el-GR" smtClean="0"/>
              <a:pPr/>
              <a:t>20/4/2013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68BA-04FA-4A03-A25C-406304EF3E4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	</a:t>
            </a:r>
            <a:r>
              <a:rPr lang="el-GR" sz="4400" b="1" dirty="0" smtClean="0"/>
              <a:t>Το Ίδρυμα «ΜΕΛΙΣΣΑ»</a:t>
            </a:r>
          </a:p>
          <a:p>
            <a:pPr algn="ctr">
              <a:buNone/>
            </a:pPr>
            <a:r>
              <a:rPr lang="el-GR" sz="3600" b="1" dirty="0" smtClean="0"/>
              <a:t>«Ίδρυμα και παιδική προστασία  στην Ελλάδα σήμερα»</a:t>
            </a:r>
          </a:p>
          <a:p>
            <a:pPr algn="ctr">
              <a:buNone/>
            </a:pPr>
            <a:endParaRPr lang="el-GR" sz="3600" b="1" dirty="0" smtClean="0"/>
          </a:p>
          <a:p>
            <a:pPr algn="ctr">
              <a:buNone/>
            </a:pPr>
            <a:r>
              <a:rPr lang="el-GR" sz="3600" b="1" dirty="0" smtClean="0"/>
              <a:t>Ορφανοτροφείο Βόλου</a:t>
            </a:r>
          </a:p>
          <a:p>
            <a:pPr algn="just">
              <a:buNone/>
            </a:pPr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114300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Το 2007 δημιουργήθηκε πλαίσιο για τη λειτουργία προγράμματος φιλοξενιών αναδοχής στο Ίδρυμα «Μέλισσα» με σταθερή </a:t>
            </a:r>
            <a:r>
              <a:rPr lang="el-GR" b="1" dirty="0" smtClean="0"/>
              <a:t>επιστημονική και διεισδυτική παρακολούθηση</a:t>
            </a:r>
            <a:r>
              <a:rPr lang="el-GR" dirty="0" smtClean="0"/>
              <a:t>. </a:t>
            </a:r>
          </a:p>
          <a:p>
            <a:pPr lvl="0"/>
            <a:r>
              <a:rPr lang="en-US" dirty="0" smtClean="0"/>
              <a:t>H </a:t>
            </a:r>
            <a:r>
              <a:rPr lang="el-GR" dirty="0" smtClean="0"/>
              <a:t>τακτική αυτή της «Μέλισσας» </a:t>
            </a:r>
            <a:r>
              <a:rPr lang="el-GR" b="1" dirty="0" smtClean="0"/>
              <a:t>εντάσσεται</a:t>
            </a:r>
            <a:r>
              <a:rPr lang="el-GR" dirty="0" smtClean="0"/>
              <a:t> στην υποχρέωση όλων των φορέων </a:t>
            </a:r>
            <a:r>
              <a:rPr lang="el-GR" b="1" dirty="0" smtClean="0"/>
              <a:t>αρμοδιότητας</a:t>
            </a:r>
            <a:r>
              <a:rPr lang="el-GR" dirty="0" smtClean="0"/>
              <a:t> του Υπουργείου Υγείας με βάση το άρθρο 14 του Π. Δ. 337/1993 να λειτουργούν προγράμματα </a:t>
            </a:r>
            <a:r>
              <a:rPr lang="el-GR" dirty="0" err="1" smtClean="0"/>
              <a:t>αποϊδρυματοποίησης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Στόχος</a:t>
            </a:r>
            <a:r>
              <a:rPr lang="el-GR" dirty="0" smtClean="0"/>
              <a:t> </a:t>
            </a:r>
          </a:p>
          <a:p>
            <a:pPr lvl="0"/>
            <a:r>
              <a:rPr lang="el-GR" dirty="0" smtClean="0"/>
              <a:t>η </a:t>
            </a:r>
            <a:r>
              <a:rPr lang="el-GR" dirty="0" err="1" smtClean="0"/>
              <a:t>αποϊδρυματοποίηση</a:t>
            </a:r>
            <a:r>
              <a:rPr lang="el-GR" dirty="0" smtClean="0"/>
              <a:t>, </a:t>
            </a:r>
          </a:p>
          <a:p>
            <a:pPr lvl="0"/>
            <a:r>
              <a:rPr lang="el-GR" dirty="0" smtClean="0"/>
              <a:t>η ομαλή ψυχοκοινωνική </a:t>
            </a:r>
            <a:r>
              <a:rPr lang="el-GR" b="1" dirty="0" smtClean="0"/>
              <a:t>ανάπτυξη</a:t>
            </a:r>
            <a:r>
              <a:rPr lang="el-GR" dirty="0" smtClean="0"/>
              <a:t> και </a:t>
            </a:r>
          </a:p>
          <a:p>
            <a:pPr lvl="0"/>
            <a:r>
              <a:rPr lang="el-GR" dirty="0" smtClean="0"/>
              <a:t>η επιτυχής κοινωνική </a:t>
            </a:r>
            <a:r>
              <a:rPr lang="el-GR" b="1" dirty="0" smtClean="0"/>
              <a:t>ένταξη</a:t>
            </a:r>
            <a:r>
              <a:rPr lang="el-GR" dirty="0" smtClean="0"/>
              <a:t> των παιδιών,</a:t>
            </a:r>
          </a:p>
          <a:p>
            <a:pPr>
              <a:buNone/>
            </a:pPr>
            <a:r>
              <a:rPr lang="el-GR" b="1" dirty="0" smtClean="0"/>
              <a:t>μέσω </a:t>
            </a:r>
            <a:endParaRPr lang="el-GR" dirty="0" smtClean="0"/>
          </a:p>
          <a:p>
            <a:r>
              <a:rPr lang="el-GR" dirty="0" smtClean="0"/>
              <a:t>-της </a:t>
            </a:r>
            <a:r>
              <a:rPr lang="el-GR" b="1" dirty="0" smtClean="0"/>
              <a:t>αποκλειστικής</a:t>
            </a:r>
            <a:r>
              <a:rPr lang="el-GR" dirty="0" smtClean="0"/>
              <a:t> φροντίδας του παιδιού, </a:t>
            </a:r>
          </a:p>
          <a:p>
            <a:r>
              <a:rPr lang="el-GR" dirty="0" smtClean="0"/>
              <a:t>-της εμπειρίας της </a:t>
            </a:r>
            <a:r>
              <a:rPr lang="el-GR" b="1" dirty="0" smtClean="0"/>
              <a:t>οικογενειακής ζωής</a:t>
            </a:r>
            <a:r>
              <a:rPr lang="el-GR" dirty="0" smtClean="0"/>
              <a:t>.</a:t>
            </a:r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35729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64230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l-GR" b="1" u="sng" dirty="0" smtClean="0"/>
          </a:p>
          <a:p>
            <a:pPr marL="0" indent="0">
              <a:buNone/>
            </a:pPr>
            <a:r>
              <a:rPr lang="el-GR" b="1" u="sng" dirty="0" smtClean="0"/>
              <a:t>Οι προϋποθέσεις της αναδοχή</a:t>
            </a:r>
            <a:endParaRPr lang="en-US" b="1" u="sng" dirty="0" smtClean="0"/>
          </a:p>
          <a:p>
            <a:pPr marL="0" indent="0">
              <a:buNone/>
            </a:pPr>
            <a:r>
              <a:rPr lang="el-GR" b="1" dirty="0" smtClean="0"/>
              <a:t>(Π.Δ. 86/2009-Φ.Ε.Κ. 114/Α’/16-07-2009)</a:t>
            </a:r>
            <a:r>
              <a:rPr lang="el-GR" dirty="0" smtClean="0"/>
              <a:t>: 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οι ανάδοχοι </a:t>
            </a:r>
            <a:r>
              <a:rPr lang="el-GR" dirty="0" smtClean="0"/>
              <a:t>γονείς:</a:t>
            </a:r>
          </a:p>
          <a:p>
            <a:pPr marL="0" indent="0">
              <a:buNone/>
            </a:pPr>
            <a:r>
              <a:rPr lang="el-GR" dirty="0" smtClean="0"/>
              <a:t> α</a:t>
            </a:r>
            <a:r>
              <a:rPr lang="el-GR" dirty="0"/>
              <a:t>) </a:t>
            </a:r>
            <a:r>
              <a:rPr lang="el-GR" dirty="0" smtClean="0"/>
              <a:t>να </a:t>
            </a:r>
            <a:r>
              <a:rPr lang="el-GR" dirty="0"/>
              <a:t>πληρούν τα όρια ηλικίας </a:t>
            </a:r>
            <a:r>
              <a:rPr lang="el-GR" dirty="0" smtClean="0"/>
              <a:t>(από </a:t>
            </a:r>
            <a:r>
              <a:rPr lang="el-GR" u="sng" dirty="0"/>
              <a:t>30 ως 60 ετών</a:t>
            </a:r>
            <a:r>
              <a:rPr lang="el-GR" dirty="0"/>
              <a:t>),</a:t>
            </a:r>
          </a:p>
          <a:p>
            <a:pPr marL="0" indent="0">
              <a:buNone/>
            </a:pPr>
            <a:r>
              <a:rPr lang="el-GR" dirty="0"/>
              <a:t> β) </a:t>
            </a:r>
            <a:r>
              <a:rPr lang="el-GR" dirty="0" smtClean="0"/>
              <a:t>να </a:t>
            </a:r>
            <a:r>
              <a:rPr lang="el-GR" dirty="0"/>
              <a:t>έχουν καλή ψυχική, διανοητική και σωματική </a:t>
            </a:r>
            <a:r>
              <a:rPr lang="el-GR" u="sng" dirty="0"/>
              <a:t>υγεία</a:t>
            </a:r>
            <a:r>
              <a:rPr lang="el-GR" dirty="0"/>
              <a:t>,</a:t>
            </a:r>
          </a:p>
          <a:p>
            <a:pPr marL="0" indent="0">
              <a:buNone/>
            </a:pPr>
            <a:r>
              <a:rPr lang="el-GR" dirty="0"/>
              <a:t> γ) </a:t>
            </a:r>
            <a:r>
              <a:rPr lang="el-GR" dirty="0" smtClean="0"/>
              <a:t>να </a:t>
            </a:r>
            <a:r>
              <a:rPr lang="el-GR" u="sng" dirty="0"/>
              <a:t>μην έχουν καταδικαστεί </a:t>
            </a:r>
            <a:r>
              <a:rPr lang="el-GR" dirty="0"/>
              <a:t>για αδικήματα σχετικά με γονική μέριμνα, </a:t>
            </a:r>
          </a:p>
          <a:p>
            <a:pPr marL="0" indent="0">
              <a:buNone/>
            </a:pPr>
            <a:r>
              <a:rPr lang="el-GR" dirty="0"/>
              <a:t>δ) </a:t>
            </a:r>
            <a:r>
              <a:rPr lang="el-GR" dirty="0" smtClean="0"/>
              <a:t>να </a:t>
            </a:r>
            <a:r>
              <a:rPr lang="el-GR" dirty="0"/>
              <a:t>έχουν αποδεδειγμένα τη δυνατότητα να </a:t>
            </a:r>
            <a:r>
              <a:rPr lang="el-GR" u="sng" dirty="0"/>
              <a:t>καλύψουν</a:t>
            </a:r>
            <a:r>
              <a:rPr lang="el-GR" dirty="0"/>
              <a:t> τα </a:t>
            </a:r>
            <a:r>
              <a:rPr lang="el-GR" u="sng" dirty="0"/>
              <a:t>βασικά</a:t>
            </a:r>
            <a:r>
              <a:rPr lang="el-GR" dirty="0"/>
              <a:t> </a:t>
            </a:r>
            <a:r>
              <a:rPr lang="el-GR" u="sng" dirty="0" smtClean="0"/>
              <a:t>έξοδα </a:t>
            </a:r>
            <a:r>
              <a:rPr lang="el-GR" dirty="0" smtClean="0"/>
              <a:t>και </a:t>
            </a:r>
            <a:r>
              <a:rPr lang="el-GR" dirty="0"/>
              <a:t>καταβάλλοντας </a:t>
            </a:r>
            <a:r>
              <a:rPr lang="el-GR" u="sng" dirty="0"/>
              <a:t>προσωπική </a:t>
            </a:r>
            <a:r>
              <a:rPr lang="el-GR" u="sng" dirty="0" smtClean="0"/>
              <a:t>φροντίδα</a:t>
            </a:r>
            <a:r>
              <a:rPr lang="el-GR" dirty="0" smtClean="0"/>
              <a:t>,</a:t>
            </a:r>
          </a:p>
          <a:p>
            <a:pPr marL="0" indent="0">
              <a:buNone/>
            </a:pPr>
            <a:r>
              <a:rPr lang="el-GR" dirty="0"/>
              <a:t>ε) </a:t>
            </a:r>
            <a:r>
              <a:rPr lang="el-GR" dirty="0" smtClean="0"/>
              <a:t>να </a:t>
            </a:r>
            <a:r>
              <a:rPr lang="el-GR" dirty="0"/>
              <a:t>ζουν μόνιμα στο </a:t>
            </a:r>
            <a:r>
              <a:rPr lang="el-GR" u="sng" dirty="0" smtClean="0"/>
              <a:t>Νομό Θεσσαλονίκης</a:t>
            </a:r>
            <a:r>
              <a:rPr lang="el-GR" dirty="0"/>
              <a:t>, </a:t>
            </a:r>
          </a:p>
          <a:p>
            <a:pPr marL="0" indent="0">
              <a:buNone/>
            </a:pPr>
            <a:r>
              <a:rPr lang="el-GR" dirty="0"/>
              <a:t> στ) </a:t>
            </a:r>
            <a:r>
              <a:rPr lang="el-GR" dirty="0" smtClean="0"/>
              <a:t>να </a:t>
            </a:r>
            <a:r>
              <a:rPr lang="el-GR" dirty="0"/>
              <a:t>έχουν </a:t>
            </a:r>
            <a:r>
              <a:rPr lang="el-GR" u="sng" dirty="0"/>
              <a:t>πραγματικό  </a:t>
            </a:r>
            <a:r>
              <a:rPr lang="el-GR" u="sng" dirty="0" smtClean="0"/>
              <a:t>ενδιαφέρον</a:t>
            </a:r>
            <a:r>
              <a:rPr lang="el-GR" dirty="0" smtClean="0"/>
              <a:t> </a:t>
            </a:r>
            <a:r>
              <a:rPr lang="el-GR" dirty="0"/>
              <a:t>για τη φροντίδα του παιδιού, </a:t>
            </a:r>
          </a:p>
          <a:p>
            <a:pPr marL="0" indent="0">
              <a:buNone/>
            </a:pPr>
            <a:r>
              <a:rPr lang="el-GR" dirty="0"/>
              <a:t> ζ) </a:t>
            </a:r>
            <a:r>
              <a:rPr lang="el-GR" dirty="0" smtClean="0"/>
              <a:t>να </a:t>
            </a:r>
            <a:r>
              <a:rPr lang="el-GR" dirty="0"/>
              <a:t>είναι αποφασισμένοι με  </a:t>
            </a:r>
            <a:r>
              <a:rPr lang="el-GR" u="sng" dirty="0" smtClean="0"/>
              <a:t>σταθερότητα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u="sng" dirty="0"/>
              <a:t>συνέπεια</a:t>
            </a:r>
            <a:r>
              <a:rPr lang="el-GR" dirty="0"/>
              <a:t> στη στάση τους.  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0"/>
            <a:ext cx="135729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7271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lvl="0">
              <a:buNone/>
            </a:pPr>
            <a:r>
              <a:rPr lang="el-GR" b="1" dirty="0" smtClean="0"/>
              <a:t>Διαδικασία:</a:t>
            </a:r>
            <a:endParaRPr lang="en-US" dirty="0" smtClean="0"/>
          </a:p>
          <a:p>
            <a:pPr lvl="0"/>
            <a:r>
              <a:rPr lang="el-GR" dirty="0" smtClean="0"/>
              <a:t>Πρώτη </a:t>
            </a:r>
            <a:r>
              <a:rPr lang="el-GR" b="1" dirty="0" smtClean="0"/>
              <a:t>τηλεφωνική</a:t>
            </a:r>
            <a:r>
              <a:rPr lang="el-GR" dirty="0" smtClean="0"/>
              <a:t> επαφή. </a:t>
            </a:r>
          </a:p>
          <a:p>
            <a:pPr lvl="0"/>
            <a:r>
              <a:rPr lang="el-GR" b="1" dirty="0" smtClean="0"/>
              <a:t>Κατ</a:t>
            </a:r>
            <a:r>
              <a:rPr lang="en-US" b="1" dirty="0" smtClean="0"/>
              <a:t>’ </a:t>
            </a:r>
            <a:r>
              <a:rPr lang="el-GR" b="1" dirty="0" err="1" smtClean="0"/>
              <a:t>οίκ</a:t>
            </a:r>
            <a:r>
              <a:rPr lang="en-US" b="1" dirty="0" smtClean="0"/>
              <a:t>o</a:t>
            </a:r>
            <a:r>
              <a:rPr lang="el-GR" b="1" dirty="0" smtClean="0"/>
              <a:t>ν</a:t>
            </a:r>
            <a:r>
              <a:rPr lang="el-GR" dirty="0" smtClean="0"/>
              <a:t> </a:t>
            </a:r>
            <a:r>
              <a:rPr lang="el-GR" b="1" dirty="0" smtClean="0"/>
              <a:t>επίσκεψη.</a:t>
            </a:r>
            <a:endParaRPr lang="el-GR" dirty="0" smtClean="0"/>
          </a:p>
          <a:p>
            <a:r>
              <a:rPr lang="el-GR" b="1" dirty="0" smtClean="0"/>
              <a:t>Σύσκεψη</a:t>
            </a:r>
            <a:r>
              <a:rPr lang="el-GR" dirty="0" smtClean="0"/>
              <a:t> </a:t>
            </a:r>
            <a:r>
              <a:rPr lang="el-GR" b="1" dirty="0" smtClean="0"/>
              <a:t>της</a:t>
            </a:r>
            <a:r>
              <a:rPr lang="el-GR" dirty="0" smtClean="0"/>
              <a:t> </a:t>
            </a:r>
            <a:r>
              <a:rPr lang="el-GR" b="1" dirty="0" smtClean="0"/>
              <a:t>επιστημονικής</a:t>
            </a:r>
            <a:r>
              <a:rPr lang="en-US" b="1" dirty="0" smtClean="0"/>
              <a:t>.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Προετοιμασία</a:t>
            </a:r>
            <a:r>
              <a:rPr lang="el-GR" dirty="0" smtClean="0"/>
              <a:t> του επιλεγμένου παιδιού από την ψυχολόγο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b="1" dirty="0" smtClean="0"/>
              <a:t>Έγκριση</a:t>
            </a:r>
            <a:r>
              <a:rPr lang="el-GR" dirty="0" smtClean="0"/>
              <a:t> της αναδοχής φιλοξενίας από το </a:t>
            </a:r>
            <a:r>
              <a:rPr lang="el-GR" b="1" dirty="0" smtClean="0"/>
              <a:t>Δ.Σ.</a:t>
            </a:r>
            <a:r>
              <a:rPr lang="el-GR" dirty="0" smtClean="0"/>
              <a:t> του Ιδρύματος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b="1" dirty="0" smtClean="0"/>
              <a:t>Ενημέρωση και προετοιμασία της οικογένειας του παιδιού</a:t>
            </a:r>
            <a:r>
              <a:rPr lang="en-US" b="1" dirty="0" smtClean="0"/>
              <a:t>.</a:t>
            </a:r>
            <a:r>
              <a:rPr lang="el-GR" b="1" dirty="0" smtClean="0"/>
              <a:t>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 smtClean="0"/>
              <a:t>Παρακολούθηση</a:t>
            </a:r>
            <a:r>
              <a:rPr lang="el-GR" dirty="0" smtClean="0"/>
              <a:t> της σχέσης από την επιστημονική ομάδα. </a:t>
            </a:r>
          </a:p>
          <a:p>
            <a:pPr>
              <a:buNone/>
            </a:pPr>
            <a:r>
              <a:rPr lang="el-GR" b="1" u="sng" dirty="0" smtClean="0"/>
              <a:t>Σχετικά με τους ανάδοχους</a:t>
            </a:r>
            <a:r>
              <a:rPr lang="el-GR" b="1" dirty="0" smtClean="0"/>
              <a:t>:</a:t>
            </a:r>
            <a:endParaRPr lang="el-GR" dirty="0" smtClean="0"/>
          </a:p>
          <a:p>
            <a:pPr lvl="0"/>
            <a:r>
              <a:rPr lang="el-GR" dirty="0" smtClean="0"/>
              <a:t> Εβδομαδιαίες </a:t>
            </a:r>
            <a:r>
              <a:rPr lang="el-GR" b="1" dirty="0" smtClean="0"/>
              <a:t>τηλεφωνικές</a:t>
            </a:r>
            <a:r>
              <a:rPr lang="el-GR" dirty="0" smtClean="0"/>
              <a:t> επικοινωνίες,</a:t>
            </a:r>
          </a:p>
          <a:p>
            <a:pPr lvl="0"/>
            <a:r>
              <a:rPr lang="el-GR" dirty="0" smtClean="0"/>
              <a:t> </a:t>
            </a:r>
            <a:r>
              <a:rPr lang="el-GR" b="1" dirty="0" smtClean="0"/>
              <a:t>Συναντήσεις</a:t>
            </a:r>
            <a:r>
              <a:rPr lang="el-GR" dirty="0" smtClean="0"/>
              <a:t> στο χώρο του φορέα (περίπου ανά δίμηνο),</a:t>
            </a:r>
          </a:p>
          <a:p>
            <a:pPr lvl="0"/>
            <a:r>
              <a:rPr lang="el-GR" b="1" dirty="0" smtClean="0"/>
              <a:t>Έκτακτες συναντήσεις </a:t>
            </a:r>
            <a:r>
              <a:rPr lang="el-GR" dirty="0" smtClean="0"/>
              <a:t>για επείγοντα περιστατικά,</a:t>
            </a:r>
          </a:p>
          <a:p>
            <a:pPr lvl="0"/>
            <a:r>
              <a:rPr lang="el-GR" dirty="0" smtClean="0"/>
              <a:t>Επισκέψεις στο </a:t>
            </a:r>
            <a:r>
              <a:rPr lang="el-GR" b="1" dirty="0" smtClean="0"/>
              <a:t>σπίτι</a:t>
            </a:r>
            <a:r>
              <a:rPr lang="el-GR" dirty="0" smtClean="0"/>
              <a:t> των αναδόχων, </a:t>
            </a:r>
          </a:p>
          <a:p>
            <a:pPr lvl="0"/>
            <a:r>
              <a:rPr lang="el-GR" dirty="0" smtClean="0"/>
              <a:t>Εξαμηνιαίες </a:t>
            </a:r>
            <a:r>
              <a:rPr lang="el-GR" b="1" dirty="0" smtClean="0"/>
              <a:t>Ομαδικές συναντήσεις </a:t>
            </a:r>
            <a:r>
              <a:rPr lang="el-GR" dirty="0" smtClean="0"/>
              <a:t>με όλους τους ανάδοχους. </a:t>
            </a:r>
          </a:p>
          <a:p>
            <a:pPr>
              <a:buNone/>
            </a:pPr>
            <a:r>
              <a:rPr lang="el-GR" b="1" u="sng" dirty="0" smtClean="0"/>
              <a:t>Σχετικά με τα παιδιά</a:t>
            </a:r>
            <a:r>
              <a:rPr lang="el-GR" dirty="0" smtClean="0"/>
              <a:t>: </a:t>
            </a:r>
            <a:r>
              <a:rPr lang="el-GR" u="sng" dirty="0" smtClean="0"/>
              <a:t>Υποστήριξη</a:t>
            </a:r>
            <a:r>
              <a:rPr lang="el-GR" dirty="0" smtClean="0"/>
              <a:t> από την ψυχολόγο και από τις κοινωνικές λειτουργούς. </a:t>
            </a:r>
          </a:p>
          <a:p>
            <a:pPr>
              <a:buNone/>
            </a:pPr>
            <a:r>
              <a:rPr lang="el-GR" b="1" u="sng" dirty="0" smtClean="0"/>
              <a:t>Σχετικά με την οικογένεια</a:t>
            </a:r>
            <a:r>
              <a:rPr lang="el-GR" b="1" dirty="0" smtClean="0"/>
              <a:t>: </a:t>
            </a:r>
            <a:r>
              <a:rPr lang="el-GR" dirty="0" smtClean="0"/>
              <a:t>Παρακολούθηση, υποστήριξη και </a:t>
            </a:r>
            <a:r>
              <a:rPr lang="el-GR" u="sng" dirty="0" smtClean="0"/>
              <a:t>ενίσχυση</a:t>
            </a:r>
            <a:r>
              <a:rPr lang="el-GR" dirty="0" smtClean="0"/>
              <a:t> της σχέσης της οικογένειας με το παιδί.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 smtClean="0"/>
              <a:t>Συμπέρασμα:</a:t>
            </a:r>
            <a:endParaRPr lang="el-GR" dirty="0" smtClean="0"/>
          </a:p>
          <a:p>
            <a:pPr lvl="0"/>
            <a:r>
              <a:rPr lang="el-GR" dirty="0" smtClean="0"/>
              <a:t>Η αναδοχή </a:t>
            </a:r>
            <a:r>
              <a:rPr lang="el-GR" b="1" dirty="0" smtClean="0"/>
              <a:t>δεν τελειώνει στην τοποθέτηση </a:t>
            </a:r>
            <a:r>
              <a:rPr lang="el-GR" dirty="0" smtClean="0"/>
              <a:t>του παιδιού. Χρειάζεται συνεχή υποστήριξη και εποπτεία μέχρι το τέλος.</a:t>
            </a:r>
          </a:p>
          <a:p>
            <a:pPr lvl="0"/>
            <a:r>
              <a:rPr lang="el-GR" dirty="0" smtClean="0"/>
              <a:t>Η αναδοχή </a:t>
            </a:r>
            <a:r>
              <a:rPr lang="el-GR" b="1" dirty="0" smtClean="0"/>
              <a:t>δεν είναι υιοθεσία</a:t>
            </a:r>
            <a:r>
              <a:rPr lang="el-GR" dirty="0" smtClean="0"/>
              <a:t>. </a:t>
            </a:r>
          </a:p>
          <a:p>
            <a:pPr lvl="0"/>
            <a:r>
              <a:rPr lang="el-GR" dirty="0" smtClean="0"/>
              <a:t>Υποχρέωση των αναδόχων </a:t>
            </a:r>
            <a:r>
              <a:rPr lang="el-GR" b="1" dirty="0" smtClean="0"/>
              <a:t>να </a:t>
            </a:r>
            <a:r>
              <a:rPr lang="el-GR" b="1" u="sng" dirty="0" smtClean="0"/>
              <a:t>αποδεχτούν</a:t>
            </a:r>
            <a:r>
              <a:rPr lang="el-GR" b="1" dirty="0" smtClean="0"/>
              <a:t> την καταγωγή του παιδιού και να μην αποκλείσουν  την οικογένεια του</a:t>
            </a:r>
            <a:r>
              <a:rPr lang="el-GR" dirty="0" smtClean="0"/>
              <a:t>.</a:t>
            </a:r>
          </a:p>
          <a:p>
            <a:pPr lvl="0"/>
            <a:r>
              <a:rPr lang="el-GR" dirty="0" smtClean="0"/>
              <a:t>Η αναδοχή δεν είναι </a:t>
            </a:r>
            <a:r>
              <a:rPr lang="el-GR" b="1" dirty="0" smtClean="0"/>
              <a:t>πανάκεια</a:t>
            </a:r>
            <a:r>
              <a:rPr lang="el-GR" dirty="0" smtClean="0"/>
              <a:t> για κάθε παιδί που ζει σε ένα ίδρυμα.</a:t>
            </a:r>
          </a:p>
          <a:p>
            <a:pPr lvl="0"/>
            <a:r>
              <a:rPr lang="el-GR" dirty="0" smtClean="0"/>
              <a:t>Για φορείς παιδικής προστασίας όπως η «Μέλισσα» με μικρή εμπειρία στην αναδοχή, απαιτείται </a:t>
            </a:r>
            <a:r>
              <a:rPr lang="el-GR" b="1" dirty="0" smtClean="0"/>
              <a:t>δικτύωση και εποπτεία</a:t>
            </a:r>
            <a:r>
              <a:rPr lang="el-GR" dirty="0" smtClean="0"/>
              <a:t> από εξειδικευμένους και έμπειρους επαγγελματίες του χώρου.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34036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/>
              <a:t>	</a:t>
            </a:r>
            <a:r>
              <a:rPr lang="el-GR" dirty="0" smtClean="0"/>
              <a:t>Συμπερασματικά, η «Μέλισσα» αποτελεί ένα </a:t>
            </a:r>
            <a:r>
              <a:rPr lang="el-GR" u="sng" dirty="0" smtClean="0"/>
              <a:t>«θεραπευτικό» πλαίσιο </a:t>
            </a:r>
            <a:r>
              <a:rPr lang="el-GR" dirty="0" smtClean="0"/>
              <a:t>για παιδιά που έχουν υποστεί διάφορες μορφές κακοποίησης. Οι </a:t>
            </a:r>
            <a:r>
              <a:rPr lang="el-GR" u="sng" dirty="0" smtClean="0"/>
              <a:t>σχέσεις </a:t>
            </a:r>
            <a:r>
              <a:rPr lang="el-GR" dirty="0" smtClean="0"/>
              <a:t>που αναπτύσσουν, τα </a:t>
            </a:r>
            <a:r>
              <a:rPr lang="el-GR" u="sng" dirty="0" smtClean="0"/>
              <a:t>πρότυπα </a:t>
            </a:r>
            <a:r>
              <a:rPr lang="el-GR" dirty="0" smtClean="0"/>
              <a:t>που αποκτούν, οι </a:t>
            </a:r>
            <a:r>
              <a:rPr lang="el-GR" u="sng" dirty="0" smtClean="0"/>
              <a:t>ευκαιρίες κοινωνικοποίησης</a:t>
            </a:r>
            <a:r>
              <a:rPr lang="el-GR" dirty="0" smtClean="0"/>
              <a:t> που τους παρέχονται μέσα  από </a:t>
            </a:r>
            <a:r>
              <a:rPr lang="el-GR" dirty="0" err="1" smtClean="0"/>
              <a:t>στοχευμένες</a:t>
            </a:r>
            <a:r>
              <a:rPr lang="el-GR" dirty="0" smtClean="0"/>
              <a:t> δράσεις, η </a:t>
            </a:r>
            <a:r>
              <a:rPr lang="el-GR" u="sng" dirty="0" smtClean="0"/>
              <a:t>ενδυνάμωση </a:t>
            </a:r>
            <a:r>
              <a:rPr lang="el-GR" dirty="0" smtClean="0"/>
              <a:t>της προσωπικότητας τους, οι νέοι τρόποι </a:t>
            </a:r>
            <a:r>
              <a:rPr lang="el-GR" u="sng" dirty="0" smtClean="0"/>
              <a:t>διαχείρισης εντάσεων </a:t>
            </a:r>
            <a:r>
              <a:rPr lang="el-GR" dirty="0" smtClean="0"/>
              <a:t>και θυμού συμβάλλουν σημαντικά στην </a:t>
            </a:r>
            <a:r>
              <a:rPr lang="el-GR" u="sng" dirty="0" smtClean="0"/>
              <a:t>επανόρθωση των τραυματικών </a:t>
            </a:r>
            <a:r>
              <a:rPr lang="el-GR" dirty="0" smtClean="0"/>
              <a:t>τους εμπειριών.</a:t>
            </a:r>
            <a:endParaRPr lang="el-GR" dirty="0"/>
          </a:p>
        </p:txBody>
      </p:sp>
      <p:pic>
        <p:nvPicPr>
          <p:cNvPr id="5" name="4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428728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sz="4000" i="1" dirty="0" smtClean="0"/>
          </a:p>
          <a:p>
            <a:pPr algn="ctr">
              <a:buNone/>
            </a:pPr>
            <a:r>
              <a:rPr lang="el-GR" sz="4000" i="1" dirty="0" smtClean="0"/>
              <a:t>Ευχαριστούμε</a:t>
            </a:r>
          </a:p>
          <a:p>
            <a:pPr algn="ctr">
              <a:buNone/>
            </a:pPr>
            <a:endParaRPr lang="el-GR" sz="4000" i="1" dirty="0" smtClean="0"/>
          </a:p>
          <a:p>
            <a:pPr algn="ctr">
              <a:buNone/>
            </a:pPr>
            <a:endParaRPr lang="el-GR" sz="4000" i="1" dirty="0"/>
          </a:p>
          <a:p>
            <a:pPr algn="ctr">
              <a:buNone/>
            </a:pPr>
            <a:endParaRPr lang="el-GR" sz="4000" i="1" dirty="0" smtClean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581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η «Μέλισσα»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Πρόκειται για μια Στέγη </a:t>
            </a:r>
            <a:r>
              <a:rPr lang="el-GR" u="sng" dirty="0" smtClean="0"/>
              <a:t>Παιδικής και Εφηβικής Προστασίας</a:t>
            </a:r>
            <a:r>
              <a:rPr lang="el-GR" dirty="0" smtClean="0"/>
              <a:t> που δραστηριοποιείται αδιαλείπτως από το 1921. Σήμερα ως Νομικό Πρόσωπο Ιδιωτικού Δικαίου φιλοξενεί παιδιά από 4 έως 18 ετών, τα οποία </a:t>
            </a:r>
            <a:r>
              <a:rPr lang="el-GR" u="sng" dirty="0" smtClean="0"/>
              <a:t>βρίσκονται σε κίνδυνο</a:t>
            </a:r>
            <a:r>
              <a:rPr lang="el-GR" dirty="0" smtClean="0"/>
              <a:t>. Παιδιά που έχουν υποστεί διάφορες </a:t>
            </a:r>
            <a:r>
              <a:rPr lang="el-GR" u="sng" dirty="0" smtClean="0"/>
              <a:t>μορφές κακοποίησης </a:t>
            </a:r>
            <a:r>
              <a:rPr lang="el-GR" dirty="0" smtClean="0"/>
              <a:t>(παραμέληση, σωματική, συναισθηματική ή σεξουαλική).</a:t>
            </a:r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114300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428604"/>
            <a:ext cx="7972452" cy="164305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b="1" dirty="0" smtClean="0"/>
              <a:t>Πως </a:t>
            </a:r>
            <a:r>
              <a:rPr lang="el-GR" b="1" u="sng" dirty="0" smtClean="0"/>
              <a:t>αισθάνεται</a:t>
            </a:r>
            <a:r>
              <a:rPr lang="el-GR" b="1" dirty="0" smtClean="0"/>
              <a:t> ένα παιδί που έχει μόλις </a:t>
            </a:r>
            <a:r>
              <a:rPr lang="el-GR" b="1" u="sng" dirty="0" smtClean="0"/>
              <a:t>απομακρυνθεί</a:t>
            </a:r>
            <a:r>
              <a:rPr lang="el-GR" b="1" dirty="0" smtClean="0"/>
              <a:t> από την οικογένεια του;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786058"/>
            <a:ext cx="8258204" cy="2714644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Φόβο</a:t>
            </a:r>
          </a:p>
          <a:p>
            <a:r>
              <a:rPr lang="el-GR" dirty="0" smtClean="0"/>
              <a:t>Σύγχυση</a:t>
            </a:r>
          </a:p>
          <a:p>
            <a:r>
              <a:rPr lang="el-GR" dirty="0" smtClean="0"/>
              <a:t>Ανασφάλεια</a:t>
            </a:r>
          </a:p>
          <a:p>
            <a:r>
              <a:rPr lang="el-GR" dirty="0" smtClean="0"/>
              <a:t>Εξάντληση</a:t>
            </a:r>
          </a:p>
          <a:p>
            <a:r>
              <a:rPr lang="el-GR" dirty="0" smtClean="0"/>
              <a:t>Ενοχές</a:t>
            </a:r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1357322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Πως αισθάνεται ένα παιδί όταν </a:t>
            </a:r>
            <a:r>
              <a:rPr lang="el-GR" b="1" u="sng" dirty="0" smtClean="0"/>
              <a:t>έρχεται στη «Μέλισσα</a:t>
            </a:r>
            <a:r>
              <a:rPr lang="el-GR" b="1" dirty="0" smtClean="0"/>
              <a:t>»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«Ξένο»</a:t>
            </a:r>
          </a:p>
          <a:p>
            <a:r>
              <a:rPr lang="el-GR" dirty="0" smtClean="0"/>
              <a:t>Άγχος</a:t>
            </a:r>
          </a:p>
          <a:p>
            <a:r>
              <a:rPr lang="el-GR" dirty="0" smtClean="0"/>
              <a:t>Αβεβαιότητα</a:t>
            </a:r>
          </a:p>
          <a:p>
            <a:r>
              <a:rPr lang="el-GR" dirty="0" smtClean="0"/>
              <a:t>Μοναξιά και θλίψη</a:t>
            </a:r>
          </a:p>
          <a:p>
            <a:r>
              <a:rPr lang="el-GR" dirty="0" smtClean="0"/>
              <a:t>Παραίτηση</a:t>
            </a:r>
          </a:p>
          <a:p>
            <a:r>
              <a:rPr lang="el-GR" dirty="0" smtClean="0"/>
              <a:t>Απειλή</a:t>
            </a:r>
          </a:p>
          <a:p>
            <a:r>
              <a:rPr lang="el-GR" dirty="0" smtClean="0"/>
              <a:t>«Ξερίζωμα»</a:t>
            </a:r>
          </a:p>
          <a:p>
            <a:r>
              <a:rPr lang="el-GR" dirty="0" smtClean="0"/>
              <a:t>Θυμό</a:t>
            </a:r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85852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186766" cy="1785926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Ποια είναι συνήθως η </a:t>
            </a:r>
            <a:r>
              <a:rPr lang="el-GR" b="1" u="sng" dirty="0" err="1" smtClean="0"/>
              <a:t>αυτοεικόνα</a:t>
            </a:r>
            <a:r>
              <a:rPr lang="el-GR" b="1" dirty="0" smtClean="0"/>
              <a:t> ενός παιδιού που απομακρύνεται από την οικογένεια του;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3071810"/>
            <a:ext cx="8258204" cy="3214710"/>
          </a:xfrm>
        </p:spPr>
        <p:txBody>
          <a:bodyPr/>
          <a:lstStyle/>
          <a:p>
            <a:r>
              <a:rPr lang="el-GR" dirty="0" smtClean="0"/>
              <a:t>Χαμηλή αυτοεκτίμηση</a:t>
            </a:r>
          </a:p>
          <a:p>
            <a:r>
              <a:rPr lang="el-GR" dirty="0" smtClean="0"/>
              <a:t>Αίσθηση ότι δεν αξίζει να αγαπηθεί</a:t>
            </a:r>
          </a:p>
          <a:p>
            <a:r>
              <a:rPr lang="el-GR" dirty="0" smtClean="0"/>
              <a:t>Διαφορετικότητα</a:t>
            </a:r>
          </a:p>
          <a:p>
            <a:r>
              <a:rPr lang="el-GR" dirty="0" smtClean="0"/>
              <a:t>Μειονεξία</a:t>
            </a:r>
          </a:p>
          <a:p>
            <a:r>
              <a:rPr lang="el-GR" dirty="0" smtClean="0"/>
              <a:t>Ανικανότητα</a:t>
            </a:r>
          </a:p>
          <a:p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81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Ποιες </a:t>
            </a:r>
            <a:r>
              <a:rPr lang="el-GR" b="1" u="sng" dirty="0" smtClean="0"/>
              <a:t>άμυνες</a:t>
            </a:r>
            <a:r>
              <a:rPr lang="el-GR" b="1" dirty="0" smtClean="0"/>
              <a:t> ενεργοποιούνται συνήθως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1928827"/>
          </a:xfrm>
        </p:spPr>
        <p:txBody>
          <a:bodyPr>
            <a:noAutofit/>
          </a:bodyPr>
          <a:lstStyle/>
          <a:p>
            <a:r>
              <a:rPr lang="el-GR" dirty="0" smtClean="0"/>
              <a:t>Άρνηση </a:t>
            </a:r>
          </a:p>
          <a:p>
            <a:r>
              <a:rPr lang="el-GR" dirty="0" smtClean="0"/>
              <a:t>Απώθηση</a:t>
            </a:r>
          </a:p>
          <a:p>
            <a:r>
              <a:rPr lang="el-GR" dirty="0" smtClean="0"/>
              <a:t>Εξιδανίκευση της οικογένειας τους</a:t>
            </a:r>
          </a:p>
          <a:p>
            <a:r>
              <a:rPr lang="el-GR" dirty="0" smtClean="0"/>
              <a:t>Θυμός </a:t>
            </a:r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3573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Τι </a:t>
            </a:r>
            <a:r>
              <a:rPr lang="el-GR" sz="3600" b="1" u="sng" dirty="0" smtClean="0"/>
              <a:t>απαλύνει</a:t>
            </a:r>
            <a:r>
              <a:rPr lang="el-GR" sz="3600" b="1" dirty="0" smtClean="0"/>
              <a:t> τον πόνο ενός παιδιού κατά τη διάρκεια της απομάκρυνσης από την οικογένεια του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14348" y="2214554"/>
            <a:ext cx="7972452" cy="3911609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παρέμβαση των </a:t>
            </a:r>
            <a:r>
              <a:rPr lang="el-GR" u="sng" dirty="0" smtClean="0"/>
              <a:t>κοινωνικών υπηρεσιών</a:t>
            </a:r>
          </a:p>
          <a:p>
            <a:r>
              <a:rPr lang="el-GR" dirty="0" smtClean="0"/>
              <a:t>Η κατάλληλη </a:t>
            </a:r>
            <a:r>
              <a:rPr lang="el-GR" u="sng" dirty="0" smtClean="0"/>
              <a:t>προετοιμασία</a:t>
            </a:r>
            <a:r>
              <a:rPr lang="el-GR" dirty="0" smtClean="0"/>
              <a:t> του παιδιού και της οικογένειας</a:t>
            </a:r>
          </a:p>
          <a:p>
            <a:r>
              <a:rPr lang="el-GR" dirty="0" smtClean="0"/>
              <a:t>Οι </a:t>
            </a:r>
            <a:r>
              <a:rPr lang="el-GR" u="sng" dirty="0" smtClean="0"/>
              <a:t>διακριτοί ρόλοι </a:t>
            </a:r>
            <a:r>
              <a:rPr lang="el-GR" dirty="0" smtClean="0"/>
              <a:t>των προσώπων που εμπλέκονται στην απομάκρυνση του παιδιού</a:t>
            </a:r>
          </a:p>
          <a:p>
            <a:r>
              <a:rPr lang="el-GR" dirty="0" smtClean="0"/>
              <a:t>Η διαρκής </a:t>
            </a:r>
            <a:r>
              <a:rPr lang="el-GR" u="sng" dirty="0" smtClean="0"/>
              <a:t>συνεργασία </a:t>
            </a:r>
            <a:r>
              <a:rPr lang="el-GR" dirty="0" smtClean="0"/>
              <a:t>της «Μέλισσας» με τους </a:t>
            </a:r>
            <a:r>
              <a:rPr lang="el-GR" u="sng" dirty="0" smtClean="0"/>
              <a:t>εμπλεκόμενους φορείς </a:t>
            </a:r>
            <a:r>
              <a:rPr lang="el-GR" dirty="0" smtClean="0"/>
              <a:t>μετά την εισαγωγή και σε όλη τη διάρκεια της φιλοξενίας του στη «Μέλισσα»</a:t>
            </a:r>
          </a:p>
          <a:p>
            <a:r>
              <a:rPr lang="el-GR" dirty="0" smtClean="0"/>
              <a:t>Η διασφάλιση μιας </a:t>
            </a:r>
            <a:r>
              <a:rPr lang="el-GR" u="sng" dirty="0" smtClean="0"/>
              <a:t>συνέχειας στην προσωπική ιστορία του παιδιού</a:t>
            </a:r>
            <a:endParaRPr lang="el-GR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Γιατί είναι τόσο σημαντική η </a:t>
            </a:r>
            <a:r>
              <a:rPr lang="el-GR" b="1" u="sng" dirty="0" smtClean="0"/>
              <a:t>προετοιμασία</a:t>
            </a:r>
            <a:r>
              <a:rPr lang="el-GR" b="1" dirty="0" smtClean="0"/>
              <a:t> του παιδιού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r>
              <a:rPr lang="el-GR" dirty="0" smtClean="0"/>
              <a:t>Για την καλή </a:t>
            </a:r>
            <a:r>
              <a:rPr lang="el-GR" u="sng" dirty="0" smtClean="0"/>
              <a:t>προσαρμογή</a:t>
            </a:r>
            <a:r>
              <a:rPr lang="el-GR" dirty="0" smtClean="0"/>
              <a:t> του παιδιού στη «Μέλισσα»</a:t>
            </a:r>
          </a:p>
          <a:p>
            <a:r>
              <a:rPr lang="el-GR" dirty="0" smtClean="0"/>
              <a:t>Για την εξασφάλιση της καλύτερης δυνατής </a:t>
            </a:r>
            <a:r>
              <a:rPr lang="el-GR" u="sng" dirty="0" smtClean="0"/>
              <a:t>συνεργασίας με τους γονείς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/>
              <a:t>	</a:t>
            </a:r>
            <a:r>
              <a:rPr lang="el-GR" dirty="0" smtClean="0"/>
              <a:t>Στην αντίθετη περίπτωση το παιδί βιώνει πολύ βίαια και τραυματικά τον αποχωρισμό από την οικογένεια του.</a:t>
            </a:r>
            <a:endParaRPr lang="el-GR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128588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b="1" dirty="0" smtClean="0"/>
              <a:t>     Η φροντίδα της «Μέλισσας»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124744"/>
            <a:ext cx="8229600" cy="5544616"/>
          </a:xfrm>
        </p:spPr>
        <p:txBody>
          <a:bodyPr>
            <a:noAutofit/>
          </a:bodyPr>
          <a:lstStyle/>
          <a:p>
            <a:r>
              <a:rPr lang="el-GR" sz="2400" dirty="0" smtClean="0"/>
              <a:t>Κάλυψη των αναγκών του παιδιού (βιολογικές, ιατρικές, εκπαιδευτικές, κοινωνικές, ψυχοσυναισθηματικές)</a:t>
            </a:r>
          </a:p>
          <a:p>
            <a:r>
              <a:rPr lang="el-GR" sz="2400" u="sng" dirty="0" smtClean="0"/>
              <a:t>Ασφαλές</a:t>
            </a:r>
            <a:r>
              <a:rPr lang="el-GR" sz="2400" dirty="0" smtClean="0"/>
              <a:t> και προστατευμένο </a:t>
            </a:r>
            <a:r>
              <a:rPr lang="el-GR" sz="2400" u="sng" dirty="0" smtClean="0"/>
              <a:t>περιβάλλον</a:t>
            </a:r>
          </a:p>
          <a:p>
            <a:r>
              <a:rPr lang="el-GR" sz="2400" u="sng" dirty="0" smtClean="0"/>
              <a:t>Συνεργασία με τους γο</a:t>
            </a:r>
            <a:r>
              <a:rPr lang="el-GR" sz="2400" dirty="0" smtClean="0"/>
              <a:t>νείς, τα αδέρφια και το ευρύτερο συγγενικό περιβάλλον των παιδιών, όπου αυτό είναι δυνατό</a:t>
            </a:r>
          </a:p>
          <a:p>
            <a:r>
              <a:rPr lang="el-GR" sz="2400" u="sng" dirty="0" smtClean="0"/>
              <a:t>Ψυχολογική υποστ</a:t>
            </a:r>
            <a:r>
              <a:rPr lang="el-GR" sz="2400" dirty="0" smtClean="0"/>
              <a:t>ήριξη και ψυχοθεραπευτική παρέμβαση</a:t>
            </a:r>
          </a:p>
          <a:p>
            <a:r>
              <a:rPr lang="el-GR" sz="2400" dirty="0" smtClean="0"/>
              <a:t>Δημιουργία </a:t>
            </a:r>
            <a:r>
              <a:rPr lang="el-GR" sz="2400" u="sng" dirty="0" smtClean="0"/>
              <a:t>εξατομικευμένου πλάνου </a:t>
            </a:r>
            <a:r>
              <a:rPr lang="el-GR" sz="2400" dirty="0" smtClean="0"/>
              <a:t>για κάθε παιδί - </a:t>
            </a:r>
            <a:r>
              <a:rPr lang="el-GR" sz="2400" dirty="0" err="1" smtClean="0"/>
              <a:t>αποϊδρυματισμός</a:t>
            </a:r>
            <a:endParaRPr lang="el-GR" sz="2400" dirty="0" smtClean="0"/>
          </a:p>
          <a:p>
            <a:r>
              <a:rPr lang="el-GR" sz="2400" dirty="0" smtClean="0"/>
              <a:t>Δημιουργία ενός υποστηρικτικού δικτύου </a:t>
            </a:r>
            <a:r>
              <a:rPr lang="el-GR" sz="2400" u="sng" dirty="0" smtClean="0"/>
              <a:t>εθελοντών</a:t>
            </a:r>
            <a:r>
              <a:rPr lang="el-GR" sz="2400" dirty="0" smtClean="0"/>
              <a:t> γύρω από το κάθε παιδί</a:t>
            </a:r>
          </a:p>
          <a:p>
            <a:r>
              <a:rPr lang="el-GR" sz="2400" u="sng" dirty="0" smtClean="0"/>
              <a:t>Προετοιμασία</a:t>
            </a:r>
            <a:r>
              <a:rPr lang="el-GR" sz="2400" dirty="0" smtClean="0"/>
              <a:t> για την </a:t>
            </a:r>
            <a:r>
              <a:rPr lang="el-GR" sz="2400" u="sng" dirty="0" smtClean="0"/>
              <a:t>ενηλικίωση </a:t>
            </a:r>
          </a:p>
          <a:p>
            <a:r>
              <a:rPr lang="el-GR" sz="2400" u="sng" dirty="0" smtClean="0"/>
              <a:t>Υποστήριξη</a:t>
            </a:r>
            <a:r>
              <a:rPr lang="el-GR" sz="2400" dirty="0" smtClean="0"/>
              <a:t> μετά </a:t>
            </a:r>
            <a:r>
              <a:rPr lang="el-GR" sz="2400" smtClean="0"/>
              <a:t>την </a:t>
            </a:r>
            <a:r>
              <a:rPr lang="el-GR" sz="2400" u="sng" smtClean="0"/>
              <a:t>ενηλικίωση</a:t>
            </a:r>
          </a:p>
          <a:p>
            <a:r>
              <a:rPr lang="el-GR" sz="2400" smtClean="0"/>
              <a:t>Προοπτική </a:t>
            </a:r>
            <a:r>
              <a:rPr lang="el-GR" sz="2400" dirty="0"/>
              <a:t>φιλοξενίας - </a:t>
            </a:r>
            <a:r>
              <a:rPr lang="el-GR" sz="2400" u="sng" dirty="0"/>
              <a:t>αναδοχής </a:t>
            </a:r>
          </a:p>
          <a:p>
            <a:endParaRPr lang="el-GR" sz="2400" u="sng" dirty="0" smtClean="0"/>
          </a:p>
          <a:p>
            <a:endParaRPr lang="el-GR" sz="2400" dirty="0"/>
          </a:p>
        </p:txBody>
      </p:sp>
      <p:pic>
        <p:nvPicPr>
          <p:cNvPr id="4" name="3 - Εικόνα" descr="C:\Documents and Settings\Administrator\Τα έγγραφά μου\Melissa_Log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5729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713</Words>
  <Application>Microsoft Office PowerPoint</Application>
  <PresentationFormat>Προβολή στην οθόνη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Τι είναι η «Μέλισσα»</vt:lpstr>
      <vt:lpstr>  Πως αισθάνεται ένα παιδί που έχει μόλις απομακρυνθεί από την οικογένεια του;</vt:lpstr>
      <vt:lpstr>Πως αισθάνεται ένα παιδί όταν έρχεται στη «Μέλισσα»</vt:lpstr>
      <vt:lpstr>Ποια είναι συνήθως η αυτοεικόνα ενός παιδιού που απομακρύνεται από την οικογένεια του;</vt:lpstr>
      <vt:lpstr>Ποιες άμυνες ενεργοποιούνται συνήθως </vt:lpstr>
      <vt:lpstr>Τι απαλύνει τον πόνο ενός παιδιού κατά τη διάρκεια της απομάκρυνσης από την οικογένεια του</vt:lpstr>
      <vt:lpstr>Γιατί είναι τόσο σημαντική η προετοιμασία του παιδιού</vt:lpstr>
      <vt:lpstr>     Η φροντίδα της «Μέλισσας»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Xara</dc:creator>
  <cp:lastModifiedBy>user</cp:lastModifiedBy>
  <cp:revision>43</cp:revision>
  <dcterms:created xsi:type="dcterms:W3CDTF">2013-02-22T09:10:00Z</dcterms:created>
  <dcterms:modified xsi:type="dcterms:W3CDTF">2013-04-20T06:42:29Z</dcterms:modified>
</cp:coreProperties>
</file>