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2"/>
  </p:notesMasterIdLst>
  <p:sldIdLst>
    <p:sldId id="276" r:id="rId2"/>
    <p:sldId id="277" r:id="rId3"/>
    <p:sldId id="279" r:id="rId4"/>
    <p:sldId id="274" r:id="rId5"/>
    <p:sldId id="280" r:id="rId6"/>
    <p:sldId id="281" r:id="rId7"/>
    <p:sldId id="282" r:id="rId8"/>
    <p:sldId id="278" r:id="rId9"/>
    <p:sldId id="266" r:id="rId10"/>
    <p:sldId id="284" r:id="rId11"/>
    <p:sldId id="275" r:id="rId12"/>
    <p:sldId id="286" r:id="rId13"/>
    <p:sldId id="288" r:id="rId14"/>
    <p:sldId id="299" r:id="rId15"/>
    <p:sldId id="267" r:id="rId16"/>
    <p:sldId id="298" r:id="rId17"/>
    <p:sldId id="301" r:id="rId18"/>
    <p:sldId id="287" r:id="rId19"/>
    <p:sldId id="296" r:id="rId20"/>
    <p:sldId id="297" r:id="rId21"/>
  </p:sldIdLst>
  <p:sldSz cx="9144000" cy="6858000" type="screen4x3"/>
  <p:notesSz cx="6858000" cy="9144000"/>
  <p:photoAlbum layout="1pic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588" autoAdjust="0"/>
    <p:restoredTop sz="94718" autoAdjust="0"/>
  </p:normalViewPr>
  <p:slideViewPr>
    <p:cSldViewPr>
      <p:cViewPr varScale="1">
        <p:scale>
          <a:sx n="96" d="100"/>
          <a:sy n="96" d="100"/>
        </p:scale>
        <p:origin x="-41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F01BD2-901E-4050-A6F8-CDDBC0813D70}" type="datetimeFigureOut">
              <a:rPr lang="el-GR" smtClean="0"/>
              <a:pPr/>
              <a:t>18/4/2013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3C161A-7C04-4DE0-92BB-15816D954F3B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593F5-AB8E-4ECF-9C89-FAFC2902F333}" type="datetimeFigureOut">
              <a:rPr lang="el-GR" smtClean="0"/>
              <a:pPr/>
              <a:t>18/4/2013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EF7A4-6566-455B-81F8-B04012A31D4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593F5-AB8E-4ECF-9C89-FAFC2902F333}" type="datetimeFigureOut">
              <a:rPr lang="el-GR" smtClean="0"/>
              <a:pPr/>
              <a:t>18/4/2013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EF7A4-6566-455B-81F8-B04012A31D4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593F5-AB8E-4ECF-9C89-FAFC2902F333}" type="datetimeFigureOut">
              <a:rPr lang="el-GR" smtClean="0"/>
              <a:pPr/>
              <a:t>18/4/2013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EF7A4-6566-455B-81F8-B04012A31D4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593F5-AB8E-4ECF-9C89-FAFC2902F333}" type="datetimeFigureOut">
              <a:rPr lang="el-GR" smtClean="0"/>
              <a:pPr/>
              <a:t>18/4/2013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EF7A4-6566-455B-81F8-B04012A31D4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593F5-AB8E-4ECF-9C89-FAFC2902F333}" type="datetimeFigureOut">
              <a:rPr lang="el-GR" smtClean="0"/>
              <a:pPr/>
              <a:t>18/4/2013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EF7A4-6566-455B-81F8-B04012A31D4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593F5-AB8E-4ECF-9C89-FAFC2902F333}" type="datetimeFigureOut">
              <a:rPr lang="el-GR" smtClean="0"/>
              <a:pPr/>
              <a:t>18/4/2013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EF7A4-6566-455B-81F8-B04012A31D4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593F5-AB8E-4ECF-9C89-FAFC2902F333}" type="datetimeFigureOut">
              <a:rPr lang="el-GR" smtClean="0"/>
              <a:pPr/>
              <a:t>18/4/2013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EF7A4-6566-455B-81F8-B04012A31D4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593F5-AB8E-4ECF-9C89-FAFC2902F333}" type="datetimeFigureOut">
              <a:rPr lang="el-GR" smtClean="0"/>
              <a:pPr/>
              <a:t>18/4/2013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EF7A4-6566-455B-81F8-B04012A31D4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593F5-AB8E-4ECF-9C89-FAFC2902F333}" type="datetimeFigureOut">
              <a:rPr lang="el-GR" smtClean="0"/>
              <a:pPr/>
              <a:t>18/4/2013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EF7A4-6566-455B-81F8-B04012A31D4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593F5-AB8E-4ECF-9C89-FAFC2902F333}" type="datetimeFigureOut">
              <a:rPr lang="el-GR" smtClean="0"/>
              <a:pPr/>
              <a:t>18/4/2013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EF7A4-6566-455B-81F8-B04012A31D4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593F5-AB8E-4ECF-9C89-FAFC2902F333}" type="datetimeFigureOut">
              <a:rPr lang="el-GR" smtClean="0"/>
              <a:pPr/>
              <a:t>18/4/2013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EF7A4-6566-455B-81F8-B04012A31D4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593F5-AB8E-4ECF-9C89-FAFC2902F333}" type="datetimeFigureOut">
              <a:rPr lang="el-GR" smtClean="0"/>
              <a:pPr/>
              <a:t>18/4/2013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EF7A4-6566-455B-81F8-B04012A31D4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DSC06556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/>
            </a:r>
            <a:br>
              <a:rPr lang="el-GR" dirty="0" smtClean="0"/>
            </a:br>
            <a:r>
              <a:rPr lang="el-GR" dirty="0"/>
              <a:t/>
            </a:r>
            <a:br>
              <a:rPr lang="el-GR" dirty="0"/>
            </a:br>
            <a:r>
              <a:rPr lang="el-GR" dirty="0" smtClean="0"/>
              <a:t/>
            </a:r>
            <a:br>
              <a:rPr lang="el-GR" dirty="0" smtClean="0"/>
            </a:br>
            <a:r>
              <a:rPr lang="el-GR" dirty="0"/>
              <a:t/>
            </a:r>
            <a:br>
              <a:rPr lang="el-GR" dirty="0"/>
            </a:br>
            <a:r>
              <a:rPr lang="el-GR" dirty="0" smtClean="0"/>
              <a:t/>
            </a:r>
            <a:br>
              <a:rPr lang="el-GR" dirty="0" smtClean="0"/>
            </a:br>
            <a:r>
              <a:rPr lang="el-GR" dirty="0"/>
              <a:t/>
            </a:r>
            <a:br>
              <a:rPr lang="el-GR" dirty="0"/>
            </a:br>
            <a:r>
              <a:rPr lang="el-GR" dirty="0" smtClean="0"/>
              <a:t/>
            </a:r>
            <a:br>
              <a:rPr lang="el-GR" dirty="0" smtClean="0"/>
            </a:br>
            <a:r>
              <a:rPr lang="el-GR" dirty="0"/>
              <a:t/>
            </a:r>
            <a:br>
              <a:rPr lang="el-GR" dirty="0"/>
            </a:br>
            <a:r>
              <a:rPr lang="el-GR" dirty="0" smtClean="0"/>
              <a:t/>
            </a:r>
            <a:br>
              <a:rPr lang="el-GR" dirty="0" smtClean="0"/>
            </a:br>
            <a:r>
              <a:rPr lang="el-GR" dirty="0"/>
              <a:t/>
            </a:r>
            <a:br>
              <a:rPr lang="el-GR" dirty="0"/>
            </a:br>
            <a:r>
              <a:rPr lang="el-GR" dirty="0" smtClean="0"/>
              <a:t/>
            </a:r>
            <a:br>
              <a:rPr lang="el-GR" dirty="0" smtClean="0"/>
            </a:br>
            <a:r>
              <a:rPr lang="el-GR" dirty="0"/>
              <a:t/>
            </a:r>
            <a:br>
              <a:rPr lang="el-GR" dirty="0"/>
            </a:br>
            <a:r>
              <a:rPr lang="el-GR" dirty="0" smtClean="0"/>
              <a:t/>
            </a:r>
            <a:br>
              <a:rPr lang="el-GR" dirty="0" smtClean="0"/>
            </a:br>
            <a:r>
              <a:rPr lang="el-GR" dirty="0"/>
              <a:t/>
            </a:r>
            <a:br>
              <a:rPr lang="el-GR" dirty="0"/>
            </a:br>
            <a:r>
              <a:rPr lang="el-GR" sz="2400" b="1" dirty="0" smtClean="0">
                <a:solidFill>
                  <a:schemeClr val="accent4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Από την διεκπεραίωση στη θεραπεία</a:t>
            </a:r>
            <a:br>
              <a:rPr lang="el-GR" sz="2400" b="1" dirty="0" smtClean="0">
                <a:solidFill>
                  <a:schemeClr val="accent4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l-GR" sz="2400" b="1" dirty="0" smtClean="0">
                <a:solidFill>
                  <a:schemeClr val="accent4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Η εμπειρία της μετάβασης από τους ατομικούς ρόλους των ειδικών στην δυναμική της Διεπιστημονικής Ομάδας στο </a:t>
            </a:r>
            <a:r>
              <a:rPr lang="el-GR" sz="2400" b="1" dirty="0" err="1" smtClean="0">
                <a:solidFill>
                  <a:schemeClr val="accent4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Ελληνικο</a:t>
            </a:r>
            <a:r>
              <a:rPr lang="el-GR" sz="2400" b="1" dirty="0" smtClean="0">
                <a:solidFill>
                  <a:schemeClr val="accent4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Παιδικό Χωριό</a:t>
            </a:r>
            <a:endParaRPr lang="el-GR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DSC06532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3 - Τίτλος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700807"/>
          </a:xfrm>
        </p:spPr>
        <p:txBody>
          <a:bodyPr>
            <a:normAutofit/>
          </a:bodyPr>
          <a:lstStyle/>
          <a:p>
            <a:r>
              <a:rPr lang="el-GR" sz="2800" b="1" dirty="0" smtClean="0">
                <a:solidFill>
                  <a:schemeClr val="accent4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ΑΠΟΤΕΛΕΣΜΑΤΑ ΕΡΕΥΝΑΣ (ΙΟΥΛΙΟΣ 2012)</a:t>
            </a:r>
            <a:endParaRPr lang="el-GR" sz="2800" b="1" dirty="0">
              <a:solidFill>
                <a:schemeClr val="accent4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- Υπότιτλος"/>
          <p:cNvSpPr>
            <a:spLocks noGrp="1"/>
          </p:cNvSpPr>
          <p:nvPr>
            <p:ph type="subTitle" idx="1"/>
          </p:nvPr>
        </p:nvSpPr>
        <p:spPr>
          <a:xfrm>
            <a:off x="0" y="3356992"/>
            <a:ext cx="9144000" cy="3501008"/>
          </a:xfrm>
        </p:spPr>
        <p:txBody>
          <a:bodyPr>
            <a:normAutofit/>
          </a:bodyPr>
          <a:lstStyle/>
          <a:p>
            <a:pPr lvl="0" algn="l">
              <a:buFont typeface="Arial" pitchFamily="34" charset="0"/>
              <a:buChar char="•"/>
            </a:pPr>
            <a:r>
              <a:rPr lang="el-GR" sz="2400" b="1" dirty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Αναφερόμενο ιστορικό ψυχικής νόσου στην οικογένεια 23/47 παιδιά, </a:t>
            </a:r>
            <a:r>
              <a:rPr lang="el-GR" sz="2400" b="1" dirty="0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48,9%</a:t>
            </a:r>
          </a:p>
          <a:p>
            <a:pPr lvl="0" algn="l">
              <a:buFont typeface="Arial" pitchFamily="34" charset="0"/>
              <a:buChar char="•"/>
            </a:pPr>
            <a:r>
              <a:rPr lang="el-GR" sz="2400" b="1" dirty="0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Αναφερόμενο </a:t>
            </a:r>
            <a:r>
              <a:rPr lang="el-GR" sz="2400" b="1" dirty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ιστορικό χρήσης ουσιών στην οικογένεια 20/47 παιδιά, </a:t>
            </a:r>
            <a:r>
              <a:rPr lang="el-GR" sz="2400" b="1" dirty="0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42,5%</a:t>
            </a:r>
          </a:p>
          <a:p>
            <a:pPr lvl="0" algn="l">
              <a:buFont typeface="Arial" pitchFamily="34" charset="0"/>
              <a:buChar char="•"/>
            </a:pPr>
            <a:r>
              <a:rPr lang="el-GR" sz="2400" b="1" dirty="0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Ιστορικό </a:t>
            </a:r>
            <a:r>
              <a:rPr lang="el-GR" sz="2400" b="1" dirty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φυλάκισης έστω ενός γονέα 11/47 παιδιά, 23,4 </a:t>
            </a:r>
            <a:r>
              <a:rPr lang="el-GR" sz="2400" b="1" dirty="0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%</a:t>
            </a:r>
          </a:p>
          <a:p>
            <a:pPr lvl="0" algn="l">
              <a:buFont typeface="Arial" pitchFamily="34" charset="0"/>
              <a:buChar char="•"/>
            </a:pPr>
            <a:r>
              <a:rPr lang="el-GR" sz="2400" b="1" dirty="0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Ιστορικό </a:t>
            </a:r>
            <a:r>
              <a:rPr lang="el-GR" sz="2400" b="1" dirty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ενδοοικογενειακής βίας 17/47 παιδιά, 36,1%</a:t>
            </a:r>
          </a:p>
          <a:p>
            <a:pPr algn="l"/>
            <a:endParaRPr lang="el-GR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DSC06532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3 - Τίτλος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700807"/>
          </a:xfrm>
        </p:spPr>
        <p:txBody>
          <a:bodyPr>
            <a:normAutofit/>
          </a:bodyPr>
          <a:lstStyle/>
          <a:p>
            <a:r>
              <a:rPr lang="el-GR" sz="2800" b="1" dirty="0" smtClean="0">
                <a:solidFill>
                  <a:schemeClr val="accent4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ΑΠΟΤΕΛΕΣΜΑΤΑ ΕΡΕΥΝΑΣ (ΙΟΥΛΙΟΣ 2012)</a:t>
            </a:r>
            <a:endParaRPr lang="el-GR" sz="2800" b="1" dirty="0">
              <a:solidFill>
                <a:schemeClr val="accent4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- Υπότιτλος"/>
          <p:cNvSpPr>
            <a:spLocks noGrp="1"/>
          </p:cNvSpPr>
          <p:nvPr>
            <p:ph type="subTitle" idx="1"/>
          </p:nvPr>
        </p:nvSpPr>
        <p:spPr>
          <a:xfrm>
            <a:off x="0" y="3356992"/>
            <a:ext cx="9144000" cy="3501008"/>
          </a:xfrm>
        </p:spPr>
        <p:txBody>
          <a:bodyPr>
            <a:normAutofit fontScale="92500"/>
          </a:bodyPr>
          <a:lstStyle/>
          <a:p>
            <a:pPr lvl="0" algn="l">
              <a:buFont typeface="Arial" pitchFamily="34" charset="0"/>
              <a:buChar char="•"/>
            </a:pPr>
            <a:r>
              <a:rPr lang="el-GR" sz="2600" b="1" dirty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Ιστορικό αναπηρίας στους γονείς 31/47 παιδιά, 65,9%</a:t>
            </a:r>
          </a:p>
          <a:p>
            <a:pPr lvl="0" algn="l">
              <a:buFont typeface="Arial" pitchFamily="34" charset="0"/>
              <a:buChar char="•"/>
            </a:pPr>
            <a:r>
              <a:rPr lang="el-GR" sz="2600" b="1" dirty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Ιστορικό παραμέλησης προ εισαγωγής του παιδιού 46/47 παιδιά, 97,8%</a:t>
            </a:r>
          </a:p>
          <a:p>
            <a:pPr lvl="0" algn="l">
              <a:buFont typeface="Arial" pitchFamily="34" charset="0"/>
              <a:buChar char="•"/>
            </a:pPr>
            <a:r>
              <a:rPr lang="el-GR" sz="2600" b="1" dirty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Ιστορικό κακοποίησης προ εισαγωγής του παιδιού 25/47 παιδιά, 53,1%</a:t>
            </a:r>
          </a:p>
          <a:p>
            <a:pPr lvl="0" algn="l">
              <a:buFont typeface="Arial" pitchFamily="34" charset="0"/>
              <a:buChar char="•"/>
            </a:pPr>
            <a:r>
              <a:rPr lang="el-GR" sz="2600" b="1" dirty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Πλήρης απουσία / ακαταλληλότητα οικογενειακού περιβάλλοντος 31/47 παιδιά, 65,9%</a:t>
            </a:r>
          </a:p>
          <a:p>
            <a:pPr algn="l"/>
            <a:endParaRPr lang="el-GR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DSC06532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3 - Τίτλος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700807"/>
          </a:xfrm>
        </p:spPr>
        <p:txBody>
          <a:bodyPr>
            <a:normAutofit/>
          </a:bodyPr>
          <a:lstStyle/>
          <a:p>
            <a:r>
              <a:rPr lang="el-GR" sz="2800" b="1" dirty="0" smtClean="0">
                <a:solidFill>
                  <a:schemeClr val="accent4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ΑΠΟΤΕΛΕΣΜΑΤΑ ΕΡΕΥΝΑΣ (ΙΟΥΛΙΟΣ 2012)</a:t>
            </a:r>
            <a:endParaRPr lang="el-GR" sz="2800" b="1" dirty="0">
              <a:solidFill>
                <a:schemeClr val="accent4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- Υπότιτλος"/>
          <p:cNvSpPr>
            <a:spLocks noGrp="1"/>
          </p:cNvSpPr>
          <p:nvPr>
            <p:ph type="subTitle" idx="1"/>
          </p:nvPr>
        </p:nvSpPr>
        <p:spPr>
          <a:xfrm>
            <a:off x="0" y="3356992"/>
            <a:ext cx="9144000" cy="3501008"/>
          </a:xfrm>
        </p:spPr>
        <p:txBody>
          <a:bodyPr>
            <a:normAutofit fontScale="92500" lnSpcReduction="10000"/>
          </a:bodyPr>
          <a:lstStyle/>
          <a:p>
            <a:pPr lvl="0" algn="l">
              <a:buFont typeface="Arial" pitchFamily="34" charset="0"/>
              <a:buChar char="•"/>
            </a:pPr>
            <a:r>
              <a:rPr lang="el-GR" sz="2600" b="1" dirty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Μαθησιακές δυσκολίες / Παρακολούθηση ειδικού σχολείου 25/47 παιδιά, 53,1 %</a:t>
            </a:r>
          </a:p>
          <a:p>
            <a:pPr lvl="0" algn="l">
              <a:buFont typeface="Arial" pitchFamily="34" charset="0"/>
              <a:buChar char="•"/>
            </a:pPr>
            <a:r>
              <a:rPr lang="el-GR" sz="2600" b="1" dirty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Ατομική παρακολούθηση από παιδοψυχίατρο/παιδοψυχολόγο 30/47 παιδιά, 63,8% </a:t>
            </a:r>
          </a:p>
          <a:p>
            <a:pPr lvl="0" algn="l">
              <a:buFont typeface="Arial" pitchFamily="34" charset="0"/>
              <a:buChar char="•"/>
            </a:pPr>
            <a:r>
              <a:rPr lang="el-GR" sz="2600" b="1" dirty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Ιστορικό νοσηλείας σε </a:t>
            </a:r>
            <a:r>
              <a:rPr lang="el-GR" sz="2600" b="1" dirty="0" err="1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παιδοψυχιατρικό</a:t>
            </a:r>
            <a:r>
              <a:rPr lang="el-GR" sz="2600" b="1" dirty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τμήμα 13/47 παιδιά, 27,6%</a:t>
            </a:r>
          </a:p>
          <a:p>
            <a:pPr lvl="0" algn="l">
              <a:buFont typeface="Arial" pitchFamily="34" charset="0"/>
              <a:buChar char="•"/>
            </a:pPr>
            <a:r>
              <a:rPr lang="el-GR" sz="2600" b="1" dirty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Ιστορικό φαρμακευτικής αγωγής τώρα ή στο παρελθόν 16/47 παιδιά, 34%</a:t>
            </a:r>
          </a:p>
          <a:p>
            <a:pPr algn="l"/>
            <a:endParaRPr lang="el-GR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1. ΑΤΟΜΙΚΟ ΕΠΙΠΕΔΟ</a:t>
            </a:r>
            <a:endParaRPr lang="el-GR" sz="2800" b="1" i="1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3 - Θέση περιεχομένου" descr="DSC065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3768" y="1412776"/>
            <a:ext cx="4536504" cy="54452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4 - Εικόνα" descr="DSC06557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4291"/>
            <a:ext cx="7772400" cy="1643073"/>
          </a:xfrm>
        </p:spPr>
        <p:txBody>
          <a:bodyPr>
            <a:normAutofit fontScale="90000"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l-GR" sz="2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l-GR" sz="2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l-GR" sz="2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l-GR" sz="2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l-GR" sz="2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l-GR" sz="2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Η Περίπτωση της Α. 14 ετών</a:t>
            </a:r>
            <a:br>
              <a:rPr lang="el-GR" sz="2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l-GR" sz="2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l-GR" sz="2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l-GR" sz="2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l-GR" sz="2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l-GR" sz="2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l-GR" sz="2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l-GR" sz="2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el-GR" sz="2400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0" y="3643314"/>
            <a:ext cx="9144000" cy="3214686"/>
          </a:xfrm>
        </p:spPr>
        <p:txBody>
          <a:bodyPr>
            <a:normAutofit/>
          </a:bodyPr>
          <a:lstStyle/>
          <a:p>
            <a:pPr algn="l"/>
            <a:endParaRPr lang="el-GR" sz="2400" b="1" dirty="0" smtClean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l-GR" sz="20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Ελαφρά Ν.Υ. με Αυτιστικά Στοιχεία</a:t>
            </a:r>
          </a:p>
          <a:p>
            <a:pPr algn="l">
              <a:buFont typeface="Arial" pitchFamily="34" charset="0"/>
              <a:buChar char="•"/>
            </a:pPr>
            <a:r>
              <a:rPr lang="el-GR" sz="20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Πατέρας Ψ περιστατικό – Μητέρα Ν.Υ.</a:t>
            </a:r>
          </a:p>
          <a:p>
            <a:pPr algn="l">
              <a:buFont typeface="Arial" pitchFamily="34" charset="0"/>
              <a:buChar char="•"/>
            </a:pPr>
            <a:r>
              <a:rPr lang="el-GR" sz="20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Φοίτηση σε Ειδικό Σχολείο</a:t>
            </a:r>
          </a:p>
          <a:p>
            <a:pPr algn="l">
              <a:buFont typeface="Arial" pitchFamily="34" charset="0"/>
              <a:buChar char="•"/>
            </a:pPr>
            <a:r>
              <a:rPr lang="el-GR" sz="20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Λεκτική και μη επιθετικότητα</a:t>
            </a:r>
          </a:p>
          <a:p>
            <a:pPr algn="l">
              <a:buFont typeface="Arial" pitchFamily="34" charset="0"/>
              <a:buChar char="•"/>
            </a:pPr>
            <a:r>
              <a:rPr lang="el-GR" sz="20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Τάσεις φυγής</a:t>
            </a:r>
          </a:p>
          <a:p>
            <a:pPr algn="l"/>
            <a:endParaRPr lang="el-GR" sz="2000" b="1" dirty="0" smtClean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DSC065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i="1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2. ΟΜΑΔΙΚΟ ΕΠΙΠΕΔΟ</a:t>
            </a:r>
            <a:endParaRPr lang="el-GR" sz="2800" b="1" i="1" dirty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3. ΚΟΙΝΟΤΙΚΟ ΕΠΙΠΕΔΟ</a:t>
            </a:r>
            <a:endParaRPr lang="el-GR" sz="2800" b="1" i="1" dirty="0"/>
          </a:p>
        </p:txBody>
      </p:sp>
      <p:pic>
        <p:nvPicPr>
          <p:cNvPr id="4" name="3 - Θέση περιεχομένου" descr="DSC065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DSC06555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2 - Τίτλος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936103"/>
          </a:xfrm>
        </p:spPr>
        <p:txBody>
          <a:bodyPr>
            <a:normAutofit/>
          </a:bodyPr>
          <a:lstStyle/>
          <a:p>
            <a:r>
              <a:rPr lang="el-G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Η Περίπτωση του Σ. 17 ετών</a:t>
            </a:r>
            <a:endParaRPr lang="el-GR" sz="2400" b="1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3 - Υπότιτλος"/>
          <p:cNvSpPr>
            <a:spLocks noGrp="1"/>
          </p:cNvSpPr>
          <p:nvPr>
            <p:ph type="subTitle" idx="1"/>
          </p:nvPr>
        </p:nvSpPr>
        <p:spPr>
          <a:xfrm>
            <a:off x="0" y="4071942"/>
            <a:ext cx="9144000" cy="2786058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el-G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l-G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Εισαγωγή το 2008 μαζί με 2 μικρότερα αδέρφια </a:t>
            </a:r>
          </a:p>
          <a:p>
            <a:pPr algn="l">
              <a:buFont typeface="Arial" pitchFamily="34" charset="0"/>
              <a:buChar char="•"/>
            </a:pPr>
            <a:r>
              <a:rPr lang="el-G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Έντονες διενέξεις Οικογενειακού περιβάλλοντος</a:t>
            </a:r>
          </a:p>
          <a:p>
            <a:pPr algn="l">
              <a:buFont typeface="Arial" pitchFamily="34" charset="0"/>
              <a:buChar char="•"/>
            </a:pPr>
            <a:r>
              <a:rPr lang="el-G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l-GR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Συμπεριφορικά</a:t>
            </a:r>
            <a:r>
              <a:rPr lang="el-G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Προβλήματα</a:t>
            </a:r>
          </a:p>
          <a:p>
            <a:pPr algn="l">
              <a:buFont typeface="Arial" pitchFamily="34" charset="0"/>
              <a:buChar char="•"/>
            </a:pPr>
            <a:r>
              <a:rPr lang="el-G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Λεκτική και μη Επιθετικότητα</a:t>
            </a:r>
          </a:p>
          <a:p>
            <a:pPr algn="l">
              <a:buFont typeface="Arial" pitchFamily="34" charset="0"/>
              <a:buChar char="•"/>
            </a:pPr>
            <a:r>
              <a:rPr lang="el-G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Ελλιπείς </a:t>
            </a:r>
            <a:r>
              <a:rPr lang="el-GR" sz="20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Σχολική Παρακολούθηση</a:t>
            </a:r>
            <a:endParaRPr lang="el-GR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DSC06556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124743"/>
          </a:xfrm>
        </p:spPr>
        <p:txBody>
          <a:bodyPr>
            <a:normAutofit/>
          </a:bodyPr>
          <a:lstStyle/>
          <a:p>
            <a:r>
              <a:rPr lang="el-GR" sz="2800" b="1" i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ΣΥΜΠΕΡΑΣΜΑΤΑ</a:t>
            </a:r>
            <a:endParaRPr lang="el-GR" sz="2800" b="1" i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2971800"/>
          </a:xfrm>
        </p:spPr>
        <p:txBody>
          <a:bodyPr>
            <a:normAutofit fontScale="62500" lnSpcReduction="20000"/>
          </a:bodyPr>
          <a:lstStyle/>
          <a:p>
            <a:pPr lvl="0" algn="l">
              <a:lnSpc>
                <a:spcPct val="170000"/>
              </a:lnSpc>
              <a:buFont typeface="Arial" pitchFamily="34" charset="0"/>
              <a:buChar char="•"/>
            </a:pPr>
            <a:r>
              <a:rPr lang="el-GR" sz="31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Σχεδόν </a:t>
            </a:r>
            <a:r>
              <a:rPr lang="el-GR" sz="3100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εκμηδένιση σοβαρών περιστατικών βίας από τον Σεπτέμβριο του 2011 εντός του πλαισίου</a:t>
            </a:r>
          </a:p>
          <a:p>
            <a:pPr lvl="0" algn="l">
              <a:lnSpc>
                <a:spcPct val="170000"/>
              </a:lnSpc>
              <a:buFont typeface="Arial" pitchFamily="34" charset="0"/>
              <a:buChar char="•"/>
            </a:pPr>
            <a:r>
              <a:rPr lang="el-GR" sz="3100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Δ</a:t>
            </a:r>
            <a:r>
              <a:rPr lang="el-GR" sz="31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ημιουργία </a:t>
            </a:r>
            <a:r>
              <a:rPr lang="el-GR" sz="3100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ασφαλούς πλαισίου: μοντέλο συνεργασίας όλων των ενηλίκων για δημιουργία ασφαλούς κύκλου γύρω από τα παιδιά </a:t>
            </a:r>
          </a:p>
          <a:p>
            <a:pPr lvl="0" algn="l">
              <a:lnSpc>
                <a:spcPct val="170000"/>
              </a:lnSpc>
              <a:buFont typeface="Arial" pitchFamily="34" charset="0"/>
              <a:buChar char="•"/>
            </a:pPr>
            <a:r>
              <a:rPr lang="el-GR" sz="3100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Π</a:t>
            </a:r>
            <a:r>
              <a:rPr lang="el-GR" sz="31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ροώθηση </a:t>
            </a:r>
            <a:r>
              <a:rPr lang="el-GR" sz="3100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ενήλικης και υπεύθυνης συμπεριφοράς από τα πρόσωπα αναφοράς και το εκπαιδευτικό προσωπικό</a:t>
            </a:r>
          </a:p>
          <a:p>
            <a:pPr algn="l">
              <a:buFont typeface="Arial" pitchFamily="34" charset="0"/>
              <a:buChar char="•"/>
            </a:pPr>
            <a:endParaRPr lang="el-GR" sz="31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DSC06556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124743"/>
          </a:xfrm>
        </p:spPr>
        <p:txBody>
          <a:bodyPr>
            <a:normAutofit/>
          </a:bodyPr>
          <a:lstStyle/>
          <a:p>
            <a:r>
              <a:rPr lang="el-GR" sz="2800" b="1" i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ΣΥΜΠΕΡΑΣΜΑΤΑ</a:t>
            </a:r>
            <a:endParaRPr lang="el-GR" sz="2800" b="1" i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2971800"/>
          </a:xfrm>
        </p:spPr>
        <p:txBody>
          <a:bodyPr>
            <a:normAutofit fontScale="92500"/>
          </a:bodyPr>
          <a:lstStyle/>
          <a:p>
            <a:pPr lvl="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X</a:t>
            </a:r>
            <a:r>
              <a:rPr lang="el-GR" sz="2000" b="1" dirty="0" err="1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αρτογράφηση</a:t>
            </a:r>
            <a:r>
              <a:rPr lang="el-GR" sz="20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l-GR" sz="2000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δυνατοτήτων και ιδιαιτεροτήτων του συνόλου των παιδιών</a:t>
            </a:r>
          </a:p>
          <a:p>
            <a:pPr lvl="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</a:t>
            </a:r>
            <a:r>
              <a:rPr lang="el-GR" sz="2000" b="1" dirty="0" err="1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κπαίδευση</a:t>
            </a:r>
            <a:r>
              <a:rPr lang="el-GR" sz="20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l-GR" sz="2000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στη διαχείριση κρίσεων από τις μητέρες</a:t>
            </a:r>
          </a:p>
          <a:p>
            <a:pPr lvl="0" algn="l">
              <a:lnSpc>
                <a:spcPct val="150000"/>
              </a:lnSpc>
              <a:buFont typeface="Arial" pitchFamily="34" charset="0"/>
              <a:buChar char="•"/>
            </a:pPr>
            <a:r>
              <a:rPr lang="el-GR" sz="20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Πλήρη </a:t>
            </a:r>
            <a:r>
              <a:rPr lang="el-GR" sz="2000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διερεύνηση και συνεργασία ενηλίκων εντός κ εκτός χωρίου</a:t>
            </a:r>
          </a:p>
          <a:p>
            <a:pPr lvl="0" algn="l">
              <a:lnSpc>
                <a:spcPct val="150000"/>
              </a:lnSpc>
              <a:buFont typeface="Arial" pitchFamily="34" charset="0"/>
              <a:buChar char="•"/>
            </a:pPr>
            <a:r>
              <a:rPr lang="el-GR" sz="20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Περιορισμός </a:t>
            </a:r>
            <a:r>
              <a:rPr lang="el-GR" sz="2000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της πιθανότητας  του </a:t>
            </a:r>
            <a:r>
              <a:rPr lang="en-US" sz="2000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burnout</a:t>
            </a:r>
            <a:r>
              <a:rPr lang="el-GR" sz="2000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του επιστημονικού και μη προσωπικού </a:t>
            </a:r>
          </a:p>
          <a:p>
            <a:pPr algn="l">
              <a:buFont typeface="Arial" pitchFamily="34" charset="0"/>
              <a:buChar char="•"/>
            </a:pPr>
            <a:endParaRPr lang="el-GR" sz="31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b="1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ΕΛΛΗΝΙΚΟ ΠΑΙΔΙΚΟ ΧΩΡΙΟ ΣΤΟ ΦΙΛΥΡΟ ΘΕΣΣΑΛΟΝΙΚΗΣ</a:t>
            </a:r>
            <a:endParaRPr lang="el-GR" sz="2000" b="1" dirty="0">
              <a:solidFill>
                <a:schemeClr val="tx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3 - Θέση περιεχομένου" descr="DSC065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340768"/>
            <a:ext cx="9143999" cy="55172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i="1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Ελληνικό Παιδικό Χωριό</a:t>
            </a:r>
            <a:endParaRPr lang="el-GR" sz="2800" b="1" i="1" dirty="0">
              <a:solidFill>
                <a:schemeClr val="tx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3 - Θέση περιεχομένου" descr="DSC065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8" y="1484784"/>
            <a:ext cx="4896544" cy="5373216"/>
          </a:xfrm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DSC06529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3 - Τίτλος"/>
          <p:cNvSpPr>
            <a:spLocks noGrp="1"/>
          </p:cNvSpPr>
          <p:nvPr>
            <p:ph type="ctrTitle"/>
          </p:nvPr>
        </p:nvSpPr>
        <p:spPr>
          <a:xfrm>
            <a:off x="685800" y="908721"/>
            <a:ext cx="7772400" cy="1224135"/>
          </a:xfrm>
        </p:spPr>
        <p:txBody>
          <a:bodyPr>
            <a:normAutofit/>
          </a:bodyPr>
          <a:lstStyle/>
          <a:p>
            <a:r>
              <a:rPr lang="el-GR" sz="2800" b="1" i="1" dirty="0" smtClean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ΕΛΛΗΝΙΚΟ ΠΑΙΔΙΚΟ ΧΩΡΙΟ</a:t>
            </a:r>
            <a:endParaRPr lang="el-GR" sz="2800" b="1" i="1" dirty="0">
              <a:solidFill>
                <a:srgbClr val="00B05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- Υπότιτλος"/>
          <p:cNvSpPr>
            <a:spLocks noGrp="1"/>
          </p:cNvSpPr>
          <p:nvPr>
            <p:ph type="subTitle" idx="1"/>
          </p:nvPr>
        </p:nvSpPr>
        <p:spPr>
          <a:xfrm>
            <a:off x="179512" y="3429000"/>
            <a:ext cx="8784976" cy="3240360"/>
          </a:xfrm>
        </p:spPr>
        <p:txBody>
          <a:bodyPr>
            <a:normAutofit/>
          </a:bodyPr>
          <a:lstStyle/>
          <a:p>
            <a:pPr algn="l"/>
            <a:endParaRPr lang="el-GR" sz="2800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l-GR" sz="24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Αναγνωρισμένο Σωματείο Μη Κερδοσκοπικού Χαρακτήρα</a:t>
            </a:r>
          </a:p>
          <a:p>
            <a:pPr algn="l">
              <a:buFont typeface="Arial" pitchFamily="34" charset="0"/>
              <a:buChar char="•"/>
            </a:pPr>
            <a:r>
              <a:rPr lang="el-GR" sz="2400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l-GR" sz="24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Εισαγωγή Παιδιών 0-8 Ετών </a:t>
            </a:r>
          </a:p>
          <a:p>
            <a:pPr algn="l">
              <a:buFont typeface="Arial" pitchFamily="34" charset="0"/>
              <a:buChar char="•"/>
            </a:pPr>
            <a:r>
              <a:rPr lang="el-GR" sz="2400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l-GR" sz="24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Εισαγγελική Εντολή Απαραίτητη Προϋπόθεση</a:t>
            </a:r>
          </a:p>
          <a:p>
            <a:pPr algn="l">
              <a:buFont typeface="Arial" pitchFamily="34" charset="0"/>
              <a:buChar char="•"/>
            </a:pPr>
            <a:r>
              <a:rPr lang="el-GR" sz="2400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l-GR" sz="24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Θεσμοθετημένοι Ρόλοι </a:t>
            </a:r>
          </a:p>
          <a:p>
            <a:pPr algn="l"/>
            <a:r>
              <a:rPr lang="el-GR" sz="24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el-GR" sz="2400" b="1" dirty="0" err="1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Μητέρα,Πατέρας,Θεία,Παιδιά</a:t>
            </a:r>
            <a:r>
              <a:rPr lang="el-GR" sz="24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el-GR" sz="28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DSC06530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3 - Τίτλος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412775"/>
          </a:xfrm>
        </p:spPr>
        <p:txBody>
          <a:bodyPr>
            <a:normAutofit/>
          </a:bodyPr>
          <a:lstStyle/>
          <a:p>
            <a:r>
              <a:rPr lang="el-GR" sz="28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 ΕΛΛΗΝΙΚΟ ΠΑΙΔΙΚΟ ΧΩΡΙΟ</a:t>
            </a:r>
            <a:endParaRPr lang="el-GR" sz="2800" b="1" i="1" dirty="0">
              <a:solidFill>
                <a:schemeClr val="tx2">
                  <a:lumMod val="60000"/>
                  <a:lumOff val="4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- Υπότιτλος"/>
          <p:cNvSpPr>
            <a:spLocks noGrp="1"/>
          </p:cNvSpPr>
          <p:nvPr>
            <p:ph type="subTitle" idx="1"/>
          </p:nvPr>
        </p:nvSpPr>
        <p:spPr>
          <a:xfrm>
            <a:off x="0" y="4005064"/>
            <a:ext cx="9144000" cy="2664296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el-GR" sz="2800" dirty="0" smtClean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l-GR" sz="2400" b="1" dirty="0" smtClean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47 Παιδιά Ηλικίας από 5 έως 20 ετών</a:t>
            </a:r>
          </a:p>
          <a:p>
            <a:pPr algn="l">
              <a:buFont typeface="Arial" pitchFamily="34" charset="0"/>
              <a:buChar char="•"/>
            </a:pPr>
            <a:r>
              <a:rPr lang="el-GR" sz="2400" b="1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l-GR" sz="2400" b="1" dirty="0" smtClean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85,1 % Εισαγωγή με Εισαγγελική Εντολή</a:t>
            </a:r>
          </a:p>
          <a:p>
            <a:pPr algn="l">
              <a:buFont typeface="Arial" pitchFamily="34" charset="0"/>
              <a:buChar char="•"/>
            </a:pPr>
            <a:r>
              <a:rPr lang="el-GR" sz="2400" b="1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l-GR" sz="2400" b="1" dirty="0" smtClean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Φιλοξενία 67 Παιδιών συνολικά</a:t>
            </a:r>
          </a:p>
          <a:p>
            <a:pPr algn="l">
              <a:buFont typeface="Arial" pitchFamily="34" charset="0"/>
              <a:buChar char="•"/>
            </a:pPr>
            <a:r>
              <a:rPr lang="el-GR" sz="2400" b="1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l-GR" sz="2400" b="1" dirty="0" smtClean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Ταυτόχρονη Διαμονή 53 παιδιών</a:t>
            </a:r>
            <a:endParaRPr lang="el-GR" sz="2400" b="1" dirty="0">
              <a:solidFill>
                <a:schemeClr val="accent6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b="1" dirty="0" smtClean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1)  7 ΑΝΕΞΑΡΤΗΤΑ ΣΠΙΤΙΑ</a:t>
            </a:r>
            <a:endParaRPr lang="el-GR" sz="3200" b="1" dirty="0">
              <a:solidFill>
                <a:srgbClr val="00B05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3 - Θέση περιεχομένου" descr="DSC065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3999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2) ΚΤΙΡΙΟ ΠΟΛΛΑΠΛΩΝ ΧΡΗΣΕΩΝ</a:t>
            </a:r>
            <a:endParaRPr lang="el-GR" sz="2800" b="1" dirty="0">
              <a:solidFill>
                <a:schemeClr val="tx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3 - Θέση περιεχομένου" descr="DSC065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3999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 smtClean="0">
                <a:solidFill>
                  <a:schemeClr val="bg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3)  ΣΤΕΓΗ ΝΕΩΝ</a:t>
            </a:r>
            <a:endParaRPr lang="el-GR" sz="2800" b="1" dirty="0">
              <a:solidFill>
                <a:schemeClr val="bg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3 - Θέση περιεχομένου" descr="DSC065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3999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DSC06557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224135"/>
          </a:xfrm>
        </p:spPr>
        <p:txBody>
          <a:bodyPr>
            <a:normAutofit/>
          </a:bodyPr>
          <a:lstStyle/>
          <a:p>
            <a:r>
              <a:rPr lang="el-GR" sz="32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Διεπιστημονική Ομάδα</a:t>
            </a:r>
            <a:endParaRPr lang="el-GR" sz="3200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79512" y="3068960"/>
            <a:ext cx="8964488" cy="3600400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el-GR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l-GR" sz="2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 Έτη Λειτουργίας (2010-2012)</a:t>
            </a:r>
          </a:p>
          <a:p>
            <a:pPr algn="l">
              <a:buFont typeface="Arial" pitchFamily="34" charset="0"/>
              <a:buChar char="•"/>
            </a:pPr>
            <a:r>
              <a:rPr lang="el-GR" sz="24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l-GR" sz="2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Οργανωμένες Κατευθυντήριες Γραμμές Θεραπευτικού, Συμβουλευτικού, Εκπαιδευτικού και Προληπτικού Επιπέδου</a:t>
            </a:r>
          </a:p>
          <a:p>
            <a:pPr algn="l">
              <a:buFont typeface="Arial" pitchFamily="34" charset="0"/>
              <a:buChar char="•"/>
            </a:pPr>
            <a:r>
              <a:rPr lang="el-GR" sz="24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l-GR" sz="2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Σταθερά Μέλη: 1) Διευθυντής 2) 2 Κ.Λ.</a:t>
            </a:r>
          </a:p>
          <a:p>
            <a:pPr algn="l"/>
            <a:r>
              <a:rPr lang="el-GR" sz="2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3) 1 Παιδοψυχίατρος 4) 1 Παιδοψυχολόγος</a:t>
            </a:r>
          </a:p>
          <a:p>
            <a:pPr algn="l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DSC065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684568" cy="6858000"/>
          </a:xfrm>
          <a:prstGeom prst="rect">
            <a:avLst/>
          </a:prstGeom>
        </p:spPr>
      </p:pic>
      <p:sp>
        <p:nvSpPr>
          <p:cNvPr id="4" name="3 - Τίτλος"/>
          <p:cNvSpPr>
            <a:spLocks noGrp="1"/>
          </p:cNvSpPr>
          <p:nvPr>
            <p:ph type="ctrTitle"/>
          </p:nvPr>
        </p:nvSpPr>
        <p:spPr>
          <a:xfrm>
            <a:off x="0" y="1"/>
            <a:ext cx="9684568" cy="1196751"/>
          </a:xfrm>
        </p:spPr>
        <p:txBody>
          <a:bodyPr>
            <a:normAutofit fontScale="90000"/>
          </a:bodyPr>
          <a:lstStyle/>
          <a:p>
            <a:r>
              <a:rPr lang="el-GR" sz="3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l-GR" sz="3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l-GR" sz="3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Α) Συστηματική Ψυχοσυναισθηματική Υποστήριξη και Εκπαίδευση Τριών Επιπέδων</a:t>
            </a:r>
            <a:r>
              <a:rPr lang="el-G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l-G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el-GR" dirty="0"/>
          </a:p>
        </p:txBody>
      </p:sp>
      <p:sp>
        <p:nvSpPr>
          <p:cNvPr id="5" name="4 - Υπότιτλος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684568" cy="2971800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el-G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l-G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Εβδομαδιαίες συναντήσεις Δ.Ο.</a:t>
            </a:r>
          </a:p>
          <a:p>
            <a:pPr algn="l">
              <a:buFont typeface="Arial" pitchFamily="34" charset="0"/>
              <a:buChar char="•"/>
            </a:pPr>
            <a:r>
              <a:rPr lang="el-G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l-G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Ψυχοθεραπευτική και Συμβουλευτική παρέμβαση σε ατομικό-ομαδικό-κοινοτικό επίπεδο</a:t>
            </a:r>
          </a:p>
          <a:p>
            <a:pPr algn="l">
              <a:buFont typeface="Arial" pitchFamily="34" charset="0"/>
              <a:buChar char="•"/>
            </a:pPr>
            <a:r>
              <a:rPr lang="el-G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l-G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Χαρτογράφηση παιδιών</a:t>
            </a:r>
            <a:endParaRPr lang="el-GR" sz="2800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526</TotalTime>
  <Words>429</Words>
  <Application>Microsoft Office PowerPoint</Application>
  <PresentationFormat>Προβολή στην οθόνη (4:3)</PresentationFormat>
  <Paragraphs>67</Paragraphs>
  <Slides>20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20</vt:i4>
      </vt:variant>
    </vt:vector>
  </HeadingPairs>
  <TitlesOfParts>
    <vt:vector size="21" baseType="lpstr">
      <vt:lpstr>Θέμα του Office</vt:lpstr>
      <vt:lpstr>              Από την διεκπεραίωση στη θεραπεία Η εμπειρία της μετάβασης από τους ατομικούς ρόλους των ειδικών στην δυναμική της Διεπιστημονικής Ομάδας στο Ελληνικο Παιδικό Χωριό</vt:lpstr>
      <vt:lpstr>ΕΛΛΗΝΙΚΟ ΠΑΙΔΙΚΟ ΧΩΡΙΟ ΣΤΟ ΦΙΛΥΡΟ ΘΕΣΣΑΛΟΝΙΚΗΣ</vt:lpstr>
      <vt:lpstr>ΕΛΛΗΝΙΚΟ ΠΑΙΔΙΚΟ ΧΩΡΙΟ</vt:lpstr>
      <vt:lpstr>                ΕΛΛΗΝΙΚΟ ΠΑΙΔΙΚΟ ΧΩΡΙΟ</vt:lpstr>
      <vt:lpstr>1)  7 ΑΝΕΞΑΡΤΗΤΑ ΣΠΙΤΙΑ</vt:lpstr>
      <vt:lpstr>2) ΚΤΙΡΙΟ ΠΟΛΛΑΠΛΩΝ ΧΡΗΣΕΩΝ</vt:lpstr>
      <vt:lpstr>3)  ΣΤΕΓΗ ΝΕΩΝ</vt:lpstr>
      <vt:lpstr>Διεπιστημονική Ομάδα</vt:lpstr>
      <vt:lpstr> Α) Συστηματική Ψυχοσυναισθηματική Υποστήριξη και Εκπαίδευση Τριών Επιπέδων </vt:lpstr>
      <vt:lpstr>ΑΠΟΤΕΛΕΣΜΑΤΑ ΕΡΕΥΝΑΣ (ΙΟΥΛΙΟΣ 2012)</vt:lpstr>
      <vt:lpstr>ΑΠΟΤΕΛΕΣΜΑΤΑ ΕΡΕΥΝΑΣ (ΙΟΥΛΙΟΣ 2012)</vt:lpstr>
      <vt:lpstr>ΑΠΟΤΕΛΕΣΜΑΤΑ ΕΡΕΥΝΑΣ (ΙΟΥΛΙΟΣ 2012)</vt:lpstr>
      <vt:lpstr>1. ΑΤΟΜΙΚΟ ΕΠΙΠΕΔΟ</vt:lpstr>
      <vt:lpstr>   Η Περίπτωση της Α. 14 ετών     </vt:lpstr>
      <vt:lpstr>2. ΟΜΑΔΙΚΟ ΕΠΙΠΕΔΟ</vt:lpstr>
      <vt:lpstr>3. ΚΟΙΝΟΤΙΚΟ ΕΠΙΠΕΔΟ</vt:lpstr>
      <vt:lpstr>Η Περίπτωση του Σ. 17 ετών</vt:lpstr>
      <vt:lpstr>ΣΥΜΠΕΡΑΣΜΑΤΑ</vt:lpstr>
      <vt:lpstr>ΣΥΜΠΕΡΑΣΜΑΤΑ</vt:lpstr>
      <vt:lpstr>Ελληνικό Παιδικό Χωριό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Άλμπουμ φωτογραφιών</dc:title>
  <dc:creator>lenacv</dc:creator>
  <cp:lastModifiedBy>user</cp:lastModifiedBy>
  <cp:revision>112</cp:revision>
  <dcterms:created xsi:type="dcterms:W3CDTF">2012-09-24T16:12:47Z</dcterms:created>
  <dcterms:modified xsi:type="dcterms:W3CDTF">2013-04-18T13:17:50Z</dcterms:modified>
</cp:coreProperties>
</file>