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handoutMasterIdLst>
    <p:handoutMasterId r:id="rId52"/>
  </p:handoutMasterIdLst>
  <p:sldIdLst>
    <p:sldId id="256" r:id="rId2"/>
    <p:sldId id="389" r:id="rId3"/>
    <p:sldId id="372" r:id="rId4"/>
    <p:sldId id="411" r:id="rId5"/>
    <p:sldId id="377" r:id="rId6"/>
    <p:sldId id="378" r:id="rId7"/>
    <p:sldId id="380" r:id="rId8"/>
    <p:sldId id="381" r:id="rId9"/>
    <p:sldId id="382" r:id="rId10"/>
    <p:sldId id="383" r:id="rId11"/>
    <p:sldId id="384" r:id="rId12"/>
    <p:sldId id="386" r:id="rId13"/>
    <p:sldId id="390" r:id="rId14"/>
    <p:sldId id="319" r:id="rId15"/>
    <p:sldId id="408" r:id="rId16"/>
    <p:sldId id="317" r:id="rId17"/>
    <p:sldId id="404" r:id="rId18"/>
    <p:sldId id="410" r:id="rId19"/>
    <p:sldId id="284" r:id="rId20"/>
    <p:sldId id="285" r:id="rId21"/>
    <p:sldId id="292" r:id="rId22"/>
    <p:sldId id="293" r:id="rId23"/>
    <p:sldId id="295" r:id="rId24"/>
    <p:sldId id="296" r:id="rId25"/>
    <p:sldId id="297" r:id="rId26"/>
    <p:sldId id="299" r:id="rId27"/>
    <p:sldId id="303" r:id="rId28"/>
    <p:sldId id="304" r:id="rId29"/>
    <p:sldId id="405" r:id="rId30"/>
    <p:sldId id="406" r:id="rId31"/>
    <p:sldId id="409" r:id="rId32"/>
    <p:sldId id="407" r:id="rId33"/>
    <p:sldId id="305" r:id="rId34"/>
    <p:sldId id="306" r:id="rId35"/>
    <p:sldId id="307" r:id="rId36"/>
    <p:sldId id="308" r:id="rId37"/>
    <p:sldId id="311" r:id="rId38"/>
    <p:sldId id="312" r:id="rId39"/>
    <p:sldId id="282" r:id="rId40"/>
    <p:sldId id="398" r:id="rId41"/>
    <p:sldId id="399" r:id="rId42"/>
    <p:sldId id="403" r:id="rId43"/>
    <p:sldId id="401" r:id="rId44"/>
    <p:sldId id="393" r:id="rId45"/>
    <p:sldId id="394" r:id="rId46"/>
    <p:sldId id="281" r:id="rId47"/>
    <p:sldId id="396" r:id="rId48"/>
    <p:sldId id="348" r:id="rId49"/>
    <p:sldId id="350" r:id="rId50"/>
    <p:sldId id="397" r:id="rId51"/>
  </p:sldIdLst>
  <p:sldSz cx="9144000" cy="6858000" type="screen4x3"/>
  <p:notesSz cx="6873875" cy="10063163"/>
  <p:defaultTextStyle>
    <a:defPPr>
      <a:defRPr lang="el-GR"/>
    </a:defPPr>
    <a:lvl1pPr algn="ctr" rtl="0" fontAlgn="base">
      <a:spcBef>
        <a:spcPct val="0"/>
      </a:spcBef>
      <a:spcAft>
        <a:spcPct val="0"/>
      </a:spcAft>
      <a:defRPr sz="1600" b="1" kern="1200">
        <a:solidFill>
          <a:srgbClr val="FFFF00"/>
        </a:solidFill>
        <a:latin typeface="Constantia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b="1" kern="1200">
        <a:solidFill>
          <a:srgbClr val="FFFF00"/>
        </a:solidFill>
        <a:latin typeface="Constantia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b="1" kern="1200">
        <a:solidFill>
          <a:srgbClr val="FFFF00"/>
        </a:solidFill>
        <a:latin typeface="Constantia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b="1" kern="1200">
        <a:solidFill>
          <a:srgbClr val="FFFF00"/>
        </a:solidFill>
        <a:latin typeface="Constantia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b="1" kern="1200">
        <a:solidFill>
          <a:srgbClr val="FFFF00"/>
        </a:solidFill>
        <a:latin typeface="Constantia" pitchFamily="18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rgbClr val="FFFF00"/>
        </a:solidFill>
        <a:latin typeface="Constantia" pitchFamily="18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rgbClr val="FFFF00"/>
        </a:solidFill>
        <a:latin typeface="Constantia" pitchFamily="18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rgbClr val="FFFF00"/>
        </a:solidFill>
        <a:latin typeface="Constantia" pitchFamily="18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rgbClr val="FFFF00"/>
        </a:solidFill>
        <a:latin typeface="Constanti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3"/>
  <p:clrMru>
    <a:srgbClr val="33CC33"/>
    <a:srgbClr val="FF3300"/>
    <a:srgbClr val="FFFF00"/>
    <a:srgbClr val="FFFFCC"/>
    <a:srgbClr val="FFCCCC"/>
    <a:srgbClr val="000000"/>
    <a:srgbClr val="1FF133"/>
    <a:srgbClr val="0CBA1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250" autoAdjust="0"/>
  </p:normalViewPr>
  <p:slideViewPr>
    <p:cSldViewPr>
      <p:cViewPr>
        <p:scale>
          <a:sx n="80" d="100"/>
          <a:sy n="80" d="100"/>
        </p:scale>
        <p:origin x="360" y="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06/relationships/legacyDocTextInfo" Target="legacyDocTextInfo.bin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6.bin"/><Relationship Id="rId7" Type="http://schemas.microsoft.com/office/2006/relationships/legacyDiagramText" Target="legacyDiagramText10.bin"/><Relationship Id="rId2" Type="http://schemas.microsoft.com/office/2006/relationships/legacyDiagramText" Target="legacyDiagramText5.bin"/><Relationship Id="rId1" Type="http://schemas.microsoft.com/office/2006/relationships/legacyDiagramText" Target="legacyDiagramText4.bin"/><Relationship Id="rId6" Type="http://schemas.microsoft.com/office/2006/relationships/legacyDiagramText" Target="legacyDiagramText9.bin"/><Relationship Id="rId5" Type="http://schemas.microsoft.com/office/2006/relationships/legacyDiagramText" Target="legacyDiagramText8.bin"/><Relationship Id="rId4" Type="http://schemas.microsoft.com/office/2006/relationships/legacyDiagramText" Target="legacyDiagramText7.bin"/></Relationships>
</file>

<file path=ppt/drawings/_rels/vmlDrawing3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3.bin"/><Relationship Id="rId2" Type="http://schemas.microsoft.com/office/2006/relationships/legacyDiagramText" Target="legacyDiagramText12.bin"/><Relationship Id="rId1" Type="http://schemas.microsoft.com/office/2006/relationships/legacyDiagramText" Target="legacyDiagramText11.bin"/><Relationship Id="rId5" Type="http://schemas.microsoft.com/office/2006/relationships/legacyDiagramText" Target="legacyDiagramText15.bin"/><Relationship Id="rId4" Type="http://schemas.microsoft.com/office/2006/relationships/legacyDiagramText" Target="legacyDiagramText14.bin"/></Relationships>
</file>

<file path=ppt/drawings/_rels/vmlDrawing4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8.bin"/><Relationship Id="rId2" Type="http://schemas.microsoft.com/office/2006/relationships/legacyDiagramText" Target="legacyDiagramText17.bin"/><Relationship Id="rId1" Type="http://schemas.microsoft.com/office/2006/relationships/legacyDiagramText" Target="legacyDiagramText16.bin"/><Relationship Id="rId4" Type="http://schemas.microsoft.com/office/2006/relationships/legacyDiagramText" Target="legacyDiagramText19.bin"/></Relationships>
</file>

<file path=ppt/drawings/_rels/vmlDrawing5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22.bin"/><Relationship Id="rId2" Type="http://schemas.microsoft.com/office/2006/relationships/legacyDiagramText" Target="legacyDiagramText21.bin"/><Relationship Id="rId1" Type="http://schemas.microsoft.com/office/2006/relationships/legacyDiagramText" Target="legacyDiagramText20.bin"/><Relationship Id="rId6" Type="http://schemas.microsoft.com/office/2006/relationships/legacyDiagramText" Target="legacyDiagramText25.bin"/><Relationship Id="rId5" Type="http://schemas.microsoft.com/office/2006/relationships/legacyDiagramText" Target="legacyDiagramText24.bin"/><Relationship Id="rId4" Type="http://schemas.microsoft.com/office/2006/relationships/legacyDiagramText" Target="legacyDiagramText23.bin"/></Relationships>
</file>

<file path=ppt/drawings/_rels/vmlDrawing6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28.bin"/><Relationship Id="rId2" Type="http://schemas.microsoft.com/office/2006/relationships/legacyDiagramText" Target="legacyDiagramText27.bin"/><Relationship Id="rId1" Type="http://schemas.microsoft.com/office/2006/relationships/legacyDiagramText" Target="legacyDiagramText26.bin"/></Relationships>
</file>

<file path=ppt/drawings/_rels/vmlDrawing7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1.bin"/><Relationship Id="rId2" Type="http://schemas.microsoft.com/office/2006/relationships/legacyDiagramText" Target="legacyDiagramText30.bin"/><Relationship Id="rId1" Type="http://schemas.microsoft.com/office/2006/relationships/legacyDiagramText" Target="legacyDiagramText29.bin"/><Relationship Id="rId4" Type="http://schemas.microsoft.com/office/2006/relationships/legacyDiagramText" Target="legacyDiagramText32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150" cy="503238"/>
          </a:xfrm>
          <a:prstGeom prst="rect">
            <a:avLst/>
          </a:prstGeom>
        </p:spPr>
        <p:txBody>
          <a:bodyPr vert="horz" lIns="93333" tIns="46666" rIns="93333" bIns="46666" rtlCol="0"/>
          <a:lstStyle>
            <a:lvl1pPr algn="l">
              <a:defRPr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94138" y="0"/>
            <a:ext cx="2978150" cy="503238"/>
          </a:xfrm>
          <a:prstGeom prst="rect">
            <a:avLst/>
          </a:prstGeom>
        </p:spPr>
        <p:txBody>
          <a:bodyPr vert="horz" lIns="93333" tIns="46666" rIns="93333" bIns="46666" rtlCol="0"/>
          <a:lstStyle>
            <a:lvl1pPr algn="r">
              <a:defRPr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2B807033-86D5-4AA1-922A-7DA7903AB408}" type="datetimeFigureOut">
              <a:rPr lang="el-GR"/>
              <a:pPr>
                <a:defRPr/>
              </a:pPr>
              <a:t>19/4/2013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558338"/>
            <a:ext cx="2978150" cy="503237"/>
          </a:xfrm>
          <a:prstGeom prst="rect">
            <a:avLst/>
          </a:prstGeom>
        </p:spPr>
        <p:txBody>
          <a:bodyPr vert="horz" lIns="93333" tIns="46666" rIns="93333" bIns="46666" rtlCol="0" anchor="b"/>
          <a:lstStyle>
            <a:lvl1pPr algn="l">
              <a:defRPr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94138" y="9558338"/>
            <a:ext cx="2978150" cy="503237"/>
          </a:xfrm>
          <a:prstGeom prst="rect">
            <a:avLst/>
          </a:prstGeom>
        </p:spPr>
        <p:txBody>
          <a:bodyPr vert="horz" lIns="93333" tIns="46666" rIns="93333" bIns="46666" rtlCol="0" anchor="b"/>
          <a:lstStyle>
            <a:lvl1pPr algn="r">
              <a:defRPr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4CB224D3-378C-4293-994E-A81670E9254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l-GR" noProof="0" smtClean="0"/>
              <a:t>Κάντε κλικ για επεξεργασία του τίτλου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l-GR" noProof="0" smtClean="0"/>
              <a:t>Κάντε κλικ για να επεξεργαστείτε τον υπότιτλο του υποδείγματος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65DEE6-FA5E-4D08-8703-C893FA453CF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B8A2B41-8A9B-4B5E-BA70-11339283CE99}" type="datetimeFigureOut">
              <a:rPr lang="el-GR"/>
              <a:pPr>
                <a:defRPr/>
              </a:pPr>
              <a:t>19/4/2013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A9F1C-7A6F-43B5-B8D7-853681DF6A9C}" type="datetimeFigureOut">
              <a:rPr lang="el-GR"/>
              <a:pPr>
                <a:defRPr/>
              </a:pPr>
              <a:t>19/4/2013</a:t>
            </a:fld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13CCA-BA66-4062-B17C-AD4893C4C1D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C82DD-8A92-4B41-AC1F-CEAB45884DC4}" type="datetimeFigureOut">
              <a:rPr lang="el-GR"/>
              <a:pPr>
                <a:defRPr/>
              </a:pPr>
              <a:t>19/4/2013</a:t>
            </a:fld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8D789-FE88-431B-912E-222E05D11ED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Τίτλος και Διάγραμμα ή Οργανόγραμ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SmartArt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2F5F3-4604-4D61-ABD8-ED5DC39EF626}" type="datetimeFigureOut">
              <a:rPr lang="el-GR"/>
              <a:pPr>
                <a:defRPr/>
              </a:pPr>
              <a:t>19/4/2013</a:t>
            </a:fld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83DC8-5D4D-4D3C-AD07-99E3C79CE8E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C2FD3-6E6B-4B4F-9DDC-643F2AEEA4A0}" type="datetimeFigureOut">
              <a:rPr lang="el-GR"/>
              <a:pPr>
                <a:defRPr/>
              </a:pPr>
              <a:t>19/4/2013</a:t>
            </a:fld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DB1BF-90AE-4E3F-9A62-1AAE3F7AA13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1E133-DFE0-4ACA-A2DB-6B61651DAD09}" type="datetimeFigureOut">
              <a:rPr lang="el-GR"/>
              <a:pPr>
                <a:defRPr/>
              </a:pPr>
              <a:t>19/4/2013</a:t>
            </a:fld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F612A-8D88-416F-9E32-D444B5AF2D9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DC705-C7CD-4DE1-9B63-C23817BBC4C2}" type="datetimeFigureOut">
              <a:rPr lang="el-GR"/>
              <a:pPr>
                <a:defRPr/>
              </a:pPr>
              <a:t>19/4/2013</a:t>
            </a:fld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41E46-EAB1-4AB8-BDDA-132B4EB114E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4C40E-F07D-493B-AB3C-3F179D897F00}" type="datetimeFigureOut">
              <a:rPr lang="el-GR"/>
              <a:pPr>
                <a:defRPr/>
              </a:pPr>
              <a:t>19/4/2013</a:t>
            </a:fld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97F1C-AE14-4218-AEBE-876EA637E3B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01037-BB4D-445C-8EF5-DC2D0FF444B0}" type="datetimeFigureOut">
              <a:rPr lang="el-GR"/>
              <a:pPr>
                <a:defRPr/>
              </a:pPr>
              <a:t>19/4/2013</a:t>
            </a:fld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EA615-399F-4BEE-978B-C1963946E2D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F66D9-F5E2-4C48-81C5-FA8B091D310F}" type="datetimeFigureOut">
              <a:rPr lang="el-GR"/>
              <a:pPr>
                <a:defRPr/>
              </a:pPr>
              <a:t>19/4/2013</a:t>
            </a:fld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D9622-E9D0-4FA2-B07F-F1D7F085A32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1355-9974-497E-B846-F6410D3810B3}" type="datetimeFigureOut">
              <a:rPr lang="el-GR"/>
              <a:pPr>
                <a:defRPr/>
              </a:pPr>
              <a:t>19/4/2013</a:t>
            </a:fld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AB562-D370-4555-B781-6B5AB99F9EA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822C9-7087-4ABA-9575-E2FD6C2A9443}" type="datetimeFigureOut">
              <a:rPr lang="el-GR"/>
              <a:pPr>
                <a:defRPr/>
              </a:pPr>
              <a:t>19/4/2013</a:t>
            </a:fld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85813-3950-4C50-B45E-ACEE7D16257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B6BAD-061F-4677-8FA5-D2617059F7C7}" type="datetimeFigureOut">
              <a:rPr lang="el-GR"/>
              <a:pPr>
                <a:defRPr/>
              </a:pPr>
              <a:t>19/4/2013</a:t>
            </a:fld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4E3C0-07C2-4A74-B996-1477B1A3039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b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E5112ED9-90C1-49BF-8867-DCDA16FA9061}" type="datetimeFigureOut">
              <a:rPr lang="el-GR"/>
              <a:pPr>
                <a:defRPr/>
              </a:pPr>
              <a:t>19/4/2013</a:t>
            </a:fld>
            <a:endParaRPr lang="el-GR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CA30B536-701A-4EFD-9782-9A4755A907B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9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kka.org.gr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2"/>
          <p:cNvPicPr>
            <a:picLocks noChangeAspect="1" noChangeArrowheads="1"/>
          </p:cNvPicPr>
          <p:nvPr/>
        </p:nvPicPr>
        <p:blipFill>
          <a:blip r:embed="rId2"/>
          <a:srcRect l="6003" r="11139" b="9933"/>
          <a:stretch>
            <a:fillRect/>
          </a:stretch>
        </p:blipFill>
        <p:spPr bwMode="auto">
          <a:xfrm>
            <a:off x="3995738" y="260350"/>
            <a:ext cx="115252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3"/>
          <p:cNvSpPr>
            <a:spLocks noChangeArrowheads="1"/>
          </p:cNvSpPr>
          <p:nvPr/>
        </p:nvSpPr>
        <p:spPr bwMode="auto">
          <a:xfrm>
            <a:off x="3059113" y="1125538"/>
            <a:ext cx="31575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l-GR" sz="1800">
                <a:solidFill>
                  <a:schemeClr val="tx1"/>
                </a:solidFill>
                <a:latin typeface="Tahoma" pitchFamily="34" charset="0"/>
              </a:rPr>
              <a:t>ΕΛΛΗΝΙΚΗ ΔΗΜΟΚΡΑΤΙΑ</a:t>
            </a:r>
            <a:r>
              <a:rPr lang="el-GR" sz="1800" b="0">
                <a:solidFill>
                  <a:schemeClr val="tx1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14340" name="Rectangle 34"/>
          <p:cNvSpPr>
            <a:spLocks noChangeArrowheads="1"/>
          </p:cNvSpPr>
          <p:nvPr/>
        </p:nvSpPr>
        <p:spPr bwMode="auto">
          <a:xfrm>
            <a:off x="690563" y="1549400"/>
            <a:ext cx="776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l-GR" sz="1800">
                <a:solidFill>
                  <a:schemeClr val="tx1"/>
                </a:solidFill>
                <a:latin typeface="Tahoma" pitchFamily="34" charset="0"/>
              </a:rPr>
              <a:t>ΥΠΟΥΡΓΕΙΟ ΕΡΓΑΣΙΑΣ, ΚΟΙΝΩΝΙΚΗΣ ΑΣΦΑΛΙΣΗΣ ΚΑΙ ΠΡΟΝΟΙΑΣ </a:t>
            </a:r>
            <a:endParaRPr lang="el-GR" sz="1800" b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1" name="Rectangle 36"/>
          <p:cNvSpPr>
            <a:spLocks noChangeArrowheads="1"/>
          </p:cNvSpPr>
          <p:nvPr/>
        </p:nvSpPr>
        <p:spPr bwMode="auto">
          <a:xfrm>
            <a:off x="3995738" y="260350"/>
            <a:ext cx="1152525" cy="865188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l-GR" sz="1800" b="0">
              <a:solidFill>
                <a:schemeClr val="tx1"/>
              </a:solidFill>
              <a:latin typeface="Tahoma" pitchFamily="34" charset="0"/>
            </a:endParaRPr>
          </a:p>
        </p:txBody>
      </p:sp>
      <p:pic>
        <p:nvPicPr>
          <p:cNvPr id="14342" name="Picture 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1388" y="2133600"/>
            <a:ext cx="51831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Rectangle 41"/>
          <p:cNvSpPr>
            <a:spLocks noChangeArrowheads="1"/>
          </p:cNvSpPr>
          <p:nvPr/>
        </p:nvSpPr>
        <p:spPr bwMode="auto">
          <a:xfrm>
            <a:off x="4500563" y="6165850"/>
            <a:ext cx="11509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el-GR" sz="18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4" name="Rectangle 42"/>
          <p:cNvSpPr>
            <a:spLocks noChangeArrowheads="1"/>
          </p:cNvSpPr>
          <p:nvPr/>
        </p:nvSpPr>
        <p:spPr bwMode="auto">
          <a:xfrm>
            <a:off x="468313" y="2924175"/>
            <a:ext cx="7631112" cy="320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l-GR" sz="1800">
                <a:latin typeface="Tahoma" pitchFamily="34" charset="0"/>
              </a:rPr>
              <a:t>Παρουσίαση έρευνας για την κατάσταση στα κρατικά ιδρύματα </a:t>
            </a:r>
            <a:endParaRPr lang="en-US" sz="1800">
              <a:latin typeface="Tahoma" pitchFamily="34" charset="0"/>
            </a:endParaRPr>
          </a:p>
          <a:p>
            <a:pPr algn="l">
              <a:buFontTx/>
              <a:buChar char="•"/>
            </a:pPr>
            <a:r>
              <a:rPr lang="el-GR" sz="1800">
                <a:latin typeface="Tahoma" pitchFamily="34" charset="0"/>
              </a:rPr>
              <a:t>Οργανισμοί των ΜΚΦΠ </a:t>
            </a:r>
            <a:endParaRPr lang="en-US" sz="1800">
              <a:latin typeface="Tahoma" pitchFamily="34" charset="0"/>
            </a:endParaRPr>
          </a:p>
          <a:p>
            <a:pPr algn="l">
              <a:buFontTx/>
              <a:buChar char="•"/>
            </a:pPr>
            <a:r>
              <a:rPr lang="el-GR" sz="1800">
                <a:latin typeface="Tahoma" pitchFamily="34" charset="0"/>
              </a:rPr>
              <a:t>Πιστοποίηση ΜΚΟ </a:t>
            </a:r>
          </a:p>
          <a:p>
            <a:pPr algn="l">
              <a:buFontTx/>
              <a:buChar char="•"/>
            </a:pPr>
            <a:r>
              <a:rPr lang="el-GR" sz="1800">
                <a:latin typeface="Tahoma" pitchFamily="34" charset="0"/>
              </a:rPr>
              <a:t>Εθνικό Μητρώο Παιδικής Προστασίας</a:t>
            </a:r>
            <a:endParaRPr lang="en-US" sz="1800">
              <a:latin typeface="Tahoma" pitchFamily="34" charset="0"/>
            </a:endParaRPr>
          </a:p>
          <a:p>
            <a:pPr algn="l">
              <a:buFontTx/>
              <a:buChar char="•"/>
            </a:pPr>
            <a:r>
              <a:rPr lang="el-GR" sz="1800">
                <a:latin typeface="Tahoma" pitchFamily="34" charset="0"/>
              </a:rPr>
              <a:t>«</a:t>
            </a:r>
            <a:r>
              <a:rPr lang="en-US" sz="1800">
                <a:latin typeface="Tahoma" pitchFamily="34" charset="0"/>
              </a:rPr>
              <a:t>e</a:t>
            </a:r>
            <a:r>
              <a:rPr lang="el-GR" sz="1800">
                <a:latin typeface="Tahoma" pitchFamily="34" charset="0"/>
              </a:rPr>
              <a:t>-pronoia για τον πολίτη, Ηλεκτρονική Πλατφόρμα Διασύνδεσης &amp; Διαδραστικότητας των Υπηρεσιών Πρόνοιας», </a:t>
            </a:r>
            <a:endParaRPr lang="en-US" sz="1800">
              <a:latin typeface="Tahoma" pitchFamily="34" charset="0"/>
            </a:endParaRPr>
          </a:p>
          <a:p>
            <a:pPr algn="l">
              <a:buFontTx/>
              <a:buChar char="•"/>
            </a:pPr>
            <a:endParaRPr lang="en-US" sz="1800">
              <a:latin typeface="Tahoma" pitchFamily="34" charset="0"/>
            </a:endParaRPr>
          </a:p>
          <a:p>
            <a:r>
              <a:rPr lang="el-GR" sz="1800">
                <a:solidFill>
                  <a:schemeClr val="tx1"/>
                </a:solidFill>
                <a:latin typeface="Tahoma" pitchFamily="34" charset="0"/>
              </a:rPr>
              <a:t>Μάνθου Γιώτα </a:t>
            </a:r>
          </a:p>
          <a:p>
            <a:r>
              <a:rPr lang="el-GR" sz="1800">
                <a:solidFill>
                  <a:schemeClr val="tx1"/>
                </a:solidFill>
                <a:latin typeface="Tahoma" pitchFamily="34" charset="0"/>
              </a:rPr>
              <a:t> Ψυχολόγος / Κοινωνική Λειτουργός ΕΚΚΑ</a:t>
            </a:r>
            <a:endParaRPr lang="en-US" sz="1400">
              <a:solidFill>
                <a:schemeClr val="tx1"/>
              </a:solidFill>
              <a:latin typeface="Calibri" charset="-95"/>
            </a:endParaRPr>
          </a:p>
          <a:p>
            <a:endParaRPr lang="en-US" sz="1400">
              <a:solidFill>
                <a:schemeClr val="tx1"/>
              </a:solidFill>
              <a:latin typeface="Calibri" charset="-95"/>
            </a:endParaRPr>
          </a:p>
          <a:p>
            <a:r>
              <a:rPr lang="el-GR" sz="1400">
                <a:solidFill>
                  <a:schemeClr val="tx1"/>
                </a:solidFill>
                <a:latin typeface="Tahoma" pitchFamily="34" charset="0"/>
                <a:hlinkClick r:id="rId4"/>
              </a:rPr>
              <a:t>Αθήνα,  201</a:t>
            </a:r>
            <a:r>
              <a:rPr lang="en-US" sz="1400">
                <a:solidFill>
                  <a:schemeClr val="tx1"/>
                </a:solidFill>
                <a:latin typeface="Tahoma" pitchFamily="34" charset="0"/>
                <a:hlinkClick r:id="rId4"/>
              </a:rPr>
              <a:t>3</a:t>
            </a:r>
            <a:endParaRPr lang="el-GR" sz="1400">
              <a:solidFill>
                <a:schemeClr val="tx1"/>
              </a:solidFill>
              <a:latin typeface="Tahoma" pitchFamily="34" charset="0"/>
              <a:hlinkClick r:id="rId4"/>
            </a:endParaRPr>
          </a:p>
          <a:p>
            <a:r>
              <a:rPr lang="en-GB" sz="1400">
                <a:solidFill>
                  <a:schemeClr val="tx1"/>
                </a:solidFill>
                <a:latin typeface="Tahoma" pitchFamily="34" charset="0"/>
                <a:hlinkClick r:id="rId4"/>
              </a:rPr>
              <a:t>www.ekka.org.gr</a:t>
            </a:r>
            <a:endParaRPr lang="el-GR" sz="1400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506" name="10 - Ευθεία γραμμή σύνδεσης"/>
          <p:cNvCxnSpPr>
            <a:cxnSpLocks noChangeShapeType="1"/>
          </p:cNvCxnSpPr>
          <p:nvPr/>
        </p:nvCxnSpPr>
        <p:spPr bwMode="auto">
          <a:xfrm flipH="1">
            <a:off x="4643438" y="5834063"/>
            <a:ext cx="1587" cy="331787"/>
          </a:xfrm>
          <a:prstGeom prst="line">
            <a:avLst/>
          </a:prstGeom>
          <a:noFill/>
          <a:ln w="9525" algn="ctr">
            <a:noFill/>
            <a:round/>
            <a:headEnd/>
            <a:tailEnd/>
          </a:ln>
        </p:spPr>
      </p:cxnSp>
      <p:sp>
        <p:nvSpPr>
          <p:cNvPr id="140296" name="Rectangle 8"/>
          <p:cNvSpPr>
            <a:spLocks noChangeArrowheads="1"/>
          </p:cNvSpPr>
          <p:nvPr/>
        </p:nvSpPr>
        <p:spPr bwMode="auto">
          <a:xfrm>
            <a:off x="304800" y="333375"/>
            <a:ext cx="8370888" cy="568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r>
              <a:rPr lang="el-GR" i="1" u="sng">
                <a:solidFill>
                  <a:srgbClr val="1FF1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ΣΥΜΠΕΡΑΣΜΑΤΑ</a:t>
            </a:r>
            <a:r>
              <a:rPr lang="el-GR"/>
              <a:t> </a:t>
            </a:r>
            <a:r>
              <a:rPr lang="el-GR" i="1">
                <a:solidFill>
                  <a:srgbClr val="1FF133"/>
                </a:solidFill>
                <a:latin typeface="Arial" charset="0"/>
              </a:rPr>
              <a:t>– συνέχεια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el-GR"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v"/>
            </a:pPr>
            <a:r>
              <a:rPr lang="el-GR" sz="1800">
                <a:latin typeface="Arial" charset="0"/>
              </a:rPr>
              <a:t>Απουσία Επιστημονικών Πρωτοκόλλων Παρέμβασης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el-GR" sz="800"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v"/>
            </a:pPr>
            <a:r>
              <a:rPr lang="el-GR" sz="1800">
                <a:latin typeface="Arial" charset="0"/>
              </a:rPr>
              <a:t>Περιορισμένη επιχειρησιακή δυνατότητα των κρατικών Μονάδων Κοινωνικής Φροντίδας Παιδιών για παροχή υπηρεσιών Επείγουσας Υποδοχής </a:t>
            </a:r>
            <a:r>
              <a:rPr lang="en-US" sz="1800">
                <a:latin typeface="Arial" charset="0"/>
              </a:rPr>
              <a:t>-</a:t>
            </a:r>
            <a:r>
              <a:rPr lang="el-GR" sz="1800">
                <a:latin typeface="Arial" charset="0"/>
              </a:rPr>
              <a:t>Φροντίδας για Παιδιά σε κίνδυνο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el-GR" sz="800"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v"/>
            </a:pPr>
            <a:r>
              <a:rPr lang="el-GR" sz="1800">
                <a:latin typeface="Arial" charset="0"/>
              </a:rPr>
              <a:t> Οι παραπάνω συνθήκες έχουν ως επίπτωση: </a:t>
            </a:r>
            <a:r>
              <a:rPr lang="el-GR" sz="1800" b="0">
                <a:latin typeface="Arial" charset="0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ü"/>
            </a:pPr>
            <a:r>
              <a:rPr lang="el-GR" sz="1800">
                <a:latin typeface="Arial" charset="0"/>
              </a:rPr>
              <a:t>Παραμονή των παιδιών σε Νοσοκομειακές Μονάδες για μεγάλο χρονικό διάστημα χωρίς να χρήζουν περίθαλψης, γεγονός που συνεπάγεται υψηλό κόστος, ακατάλληλο ή επιβλαβές περιβάλλον για την ψυχοσωματική υγεία του παιδιού, δυσλειτουργία της Μονάδας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el-GR" sz="1800"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ü"/>
            </a:pPr>
            <a:r>
              <a:rPr lang="el-GR" sz="1800">
                <a:latin typeface="Arial" charset="0"/>
              </a:rPr>
              <a:t>Παραμονή των παιδιών σε ακατάλληλο οικογενειακό ή συγγενικό περιβάλλον ή χωρίς περιβάλλον ή υπό συνθήκες κακοποίησης, παραμέλησης, εκμετάλλευσης ή εμπορίας με αυξημένο κίνδυνο πρόκλησης σημαντικών βλαβών ή κίνδυνο της ζωής τους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0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0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0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0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0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0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0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0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0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02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02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02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02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02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02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02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02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02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10 - Ευθεία γραμμή σύνδεσης"/>
          <p:cNvCxnSpPr>
            <a:cxnSpLocks noChangeShapeType="1"/>
          </p:cNvCxnSpPr>
          <p:nvPr/>
        </p:nvCxnSpPr>
        <p:spPr bwMode="auto">
          <a:xfrm flipH="1">
            <a:off x="4643438" y="5834063"/>
            <a:ext cx="1587" cy="331787"/>
          </a:xfrm>
          <a:prstGeom prst="line">
            <a:avLst/>
          </a:prstGeom>
          <a:noFill/>
          <a:ln w="9525" algn="ctr">
            <a:noFill/>
            <a:round/>
            <a:headEnd/>
            <a:tailEnd/>
          </a:ln>
        </p:spPr>
      </p:cxnSp>
      <p:sp>
        <p:nvSpPr>
          <p:cNvPr id="141320" name="Rectangle 8"/>
          <p:cNvSpPr>
            <a:spLocks noChangeArrowheads="1"/>
          </p:cNvSpPr>
          <p:nvPr/>
        </p:nvSpPr>
        <p:spPr bwMode="auto">
          <a:xfrm>
            <a:off x="323850" y="260350"/>
            <a:ext cx="8351838" cy="576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l-GR" i="1" u="sng">
                <a:solidFill>
                  <a:srgbClr val="1FF1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ΣΥΜΠΕΡΑΣΜΑΤΑ</a:t>
            </a:r>
            <a:r>
              <a:rPr lang="el-GR">
                <a:latin typeface="Arial" charset="0"/>
              </a:rPr>
              <a:t> </a:t>
            </a:r>
            <a:r>
              <a:rPr lang="el-GR" i="1">
                <a:solidFill>
                  <a:srgbClr val="1FF133"/>
                </a:solidFill>
                <a:latin typeface="Arial" charset="0"/>
              </a:rPr>
              <a:t>– συνέχεια</a:t>
            </a:r>
            <a:r>
              <a:rPr lang="el-GR" b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  <a:defRPr/>
            </a:pPr>
            <a:endParaRPr lang="el-GR" b="0">
              <a:solidFill>
                <a:schemeClr val="tx1"/>
              </a:solidFill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l-GR">
                <a:latin typeface="Arial" charset="0"/>
              </a:rPr>
              <a:t>Οι κρατικές Μονάδες Παιδικής Προστασίας που παρέχουν προστατευμένη φιλοξενία και φροντίδα στα Παιδιά αντιμετωπίζουν αυξημένες δυσκολίες ανταποκρισιμότητας σε νέα αιτήματα φιλοξενίας παιδιών λόγω: 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  <a:defRPr/>
            </a:pPr>
            <a:endParaRPr lang="el-GR"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l-GR">
                <a:latin typeface="Arial" charset="0"/>
              </a:rPr>
              <a:t>Έλλειψης προσωπικού </a:t>
            </a:r>
            <a:r>
              <a:rPr lang="el-GR">
                <a:solidFill>
                  <a:schemeClr val="tx1"/>
                </a:solidFill>
                <a:latin typeface="Arial" charset="0"/>
              </a:rPr>
              <a:t>να αναπτύξει πλήρως τη δυναμικότητα της Μονάδας και να διασφαλίσει την ασφάλεια και την ποιότητα υπηρεσιών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el-GR">
              <a:solidFill>
                <a:schemeClr val="tx1"/>
              </a:solidFill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l-GR">
                <a:latin typeface="Arial" charset="0"/>
              </a:rPr>
              <a:t>Πληρότητας του αριθμού των παιδιών που φιλοξενούνται σε σχέση με το διαθέσιμο προσωπικό κάθε Μονάδας  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el-GR"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l-GR">
                <a:latin typeface="Arial" charset="0"/>
              </a:rPr>
              <a:t>Έλλειψης οικονομικών πόρων των Μονάδων </a:t>
            </a:r>
            <a:r>
              <a:rPr lang="el-GR">
                <a:solidFill>
                  <a:schemeClr val="tx1"/>
                </a:solidFill>
                <a:latin typeface="Arial" charset="0"/>
              </a:rPr>
              <a:t>για να ανταποκριθούν στις ανάγκες φροντίδας μεγαλύτερου αριθμού παιδιών από αυτόν που φιλοξενούν ή προστατεύουν στα</a:t>
            </a:r>
            <a:r>
              <a:rPr lang="el-GR">
                <a:latin typeface="Arial" charset="0"/>
              </a:rPr>
              <a:t> προγράμματα αναδοχής ή ημιαυτόνομης διαβίωσης 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  <a:defRPr/>
            </a:pPr>
            <a:endParaRPr lang="el-GR"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l-GR">
                <a:latin typeface="Arial" charset="0"/>
              </a:rPr>
              <a:t>Μακροχρόνιας παραμονής των παιδιών που φιλοξενούνται και μετά την ενηλικίωσή τους </a:t>
            </a:r>
            <a:r>
              <a:rPr lang="el-GR">
                <a:solidFill>
                  <a:schemeClr val="tx1"/>
                </a:solidFill>
                <a:latin typeface="Arial" charset="0"/>
              </a:rPr>
              <a:t>λόγω έλλειψης κατάλληλων Μονάδων ενηλίκων να παραπεμφθούν ή όταν υπάρχουν κατάλληλες Μονάδες δεν έχουν διαθεσιμότητα ικανοποίησης των αιτημάτων</a:t>
            </a:r>
            <a:r>
              <a:rPr lang="el-GR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1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1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1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1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1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1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13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13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13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13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13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13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13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13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13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13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13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13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2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554" name="10 - Ευθεία γραμμή σύνδεσης"/>
          <p:cNvCxnSpPr>
            <a:cxnSpLocks noChangeShapeType="1"/>
          </p:cNvCxnSpPr>
          <p:nvPr/>
        </p:nvCxnSpPr>
        <p:spPr bwMode="auto">
          <a:xfrm flipH="1">
            <a:off x="4643438" y="5834063"/>
            <a:ext cx="1587" cy="331787"/>
          </a:xfrm>
          <a:prstGeom prst="line">
            <a:avLst/>
          </a:prstGeom>
          <a:noFill/>
          <a:ln w="9525" algn="ctr">
            <a:noFill/>
            <a:round/>
            <a:headEnd/>
            <a:tailEnd/>
          </a:ln>
        </p:spPr>
      </p:cxnSp>
      <p:sp>
        <p:nvSpPr>
          <p:cNvPr id="143368" name="Rectangle 8"/>
          <p:cNvSpPr>
            <a:spLocks noChangeArrowheads="1"/>
          </p:cNvSpPr>
          <p:nvPr/>
        </p:nvSpPr>
        <p:spPr bwMode="auto">
          <a:xfrm>
            <a:off x="468313" y="476250"/>
            <a:ext cx="8064500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l-GR" i="1" u="sng">
                <a:solidFill>
                  <a:srgbClr val="1FF1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ΣΥΜΠΕΡΑΣΜΑΤΑ</a:t>
            </a:r>
            <a:r>
              <a:rPr lang="el-GR">
                <a:latin typeface="Arial" charset="0"/>
              </a:rPr>
              <a:t> </a:t>
            </a:r>
            <a:r>
              <a:rPr lang="el-GR" i="1">
                <a:solidFill>
                  <a:srgbClr val="1FF133"/>
                </a:solidFill>
                <a:latin typeface="Arial" charset="0"/>
              </a:rPr>
              <a:t>– συνέχεια</a:t>
            </a:r>
            <a:r>
              <a:rPr lang="el-GR"/>
              <a:t> </a:t>
            </a:r>
            <a:endParaRPr lang="el-GR">
              <a:latin typeface="Arial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el-GR">
              <a:latin typeface="Arial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v"/>
            </a:pPr>
            <a:r>
              <a:rPr lang="el-GR" sz="1800">
                <a:latin typeface="Arial" charset="0"/>
              </a:rPr>
              <a:t>Επιπρόσθετα, καταγράφηκαν και οι ακόλουθες διαπιστώσεις στο πλαίσιο της παιδικής προστασίας: 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el-GR" sz="1800">
              <a:latin typeface="Arial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el-GR" sz="1800">
                <a:latin typeface="Arial" charset="0"/>
              </a:rPr>
              <a:t>Καταγράφηκαν ελάχιστες δομές φροντίδας για ορισμένες  ηλικιακές ομάδες των ανηλίκων, π.χ. εφήβους και ιδιαίτερα αγόρια, κ.ά.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l-GR" sz="1800">
                <a:latin typeface="Arial" charset="0"/>
              </a:rPr>
              <a:t> 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el-GR" sz="1800">
                <a:latin typeface="Arial" charset="0"/>
              </a:rPr>
              <a:t>Σε πολλές περιπτώσεις η ικανοποίηση ή μη των αιτημάτων φιλοξενίας των παιδιών δεν εξαρτάται από το βαθμό κινδύνου του κάθε παιδιού αλλά από  την άσκηση πιέσεων από τους εμπλεκόμενους ή της ανταλλαγής διευκολύνσεων και δημιουργίας εντυπώσεων ή της δημοσιότητας, του πολιτικού κόστους ή της εμπλοκής των ΜΜΕ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3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33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3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3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l-GR" sz="2000" b="1" i="1" smtClean="0">
                <a:solidFill>
                  <a:srgbClr val="1FF133"/>
                </a:solidFill>
              </a:rPr>
              <a:t>ΠΡΟΤΑΣΗ Ε.Κ.Κ.Α. : Πιλοτικό Ενιαίο Σύστημα Αναφοράς και Παρακολούθησης </a:t>
            </a:r>
            <a:br>
              <a:rPr lang="el-GR" sz="2000" b="1" i="1" smtClean="0">
                <a:solidFill>
                  <a:srgbClr val="1FF133"/>
                </a:solidFill>
              </a:rPr>
            </a:br>
            <a:r>
              <a:rPr lang="el-GR" sz="2000" b="1" i="1" smtClean="0">
                <a:solidFill>
                  <a:srgbClr val="1FF133"/>
                </a:solidFill>
              </a:rPr>
              <a:t>αιτημάτων προστατευμένης φιλοξενίας ανηλίκων</a:t>
            </a:r>
          </a:p>
        </p:txBody>
      </p:sp>
      <p:graphicFrame>
        <p:nvGraphicFramePr>
          <p:cNvPr id="4098" name="Organization Chart 18"/>
          <p:cNvGraphicFramePr>
            <a:graphicFrameLocks/>
          </p:cNvGraphicFramePr>
          <p:nvPr>
            <p:ph type="dgm" idx="4294967295"/>
          </p:nvPr>
        </p:nvGraphicFramePr>
        <p:xfrm>
          <a:off x="1116013" y="1484313"/>
          <a:ext cx="7343775" cy="4608512"/>
        </p:xfrm>
        <a:graphic>
          <a:graphicData uri="http://schemas.openxmlformats.org/drawingml/2006/compatibility">
            <com:legacyDrawing xmlns:com="http://schemas.openxmlformats.org/drawingml/2006/compatibility" spid="_x0000_s409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23850" y="549275"/>
            <a:ext cx="8280400" cy="54721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el-GR" sz="2400" b="1" i="1" smtClean="0">
              <a:solidFill>
                <a:srgbClr val="1FF133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l-GR" sz="2400" b="1" i="1" smtClean="0">
                <a:solidFill>
                  <a:srgbClr val="1FF133"/>
                </a:solidFill>
              </a:rPr>
              <a:t>ΣΚΟΠΟΣ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sz="800" b="1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Εντοπισμός με ενιαίο και συστηματικό τρόπο των αναγκών και των προβλημάτων του δικτύου σχετικά με την κάλυψη αιτημάτων άμεσης φιλοξενίας Παιδιών σε κίνδυνο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el-GR" sz="1600" b="1" smtClean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Προώθηση τεκμηριωμένων προτάσεων για την κάλυψη των αναγκών του Δικτύου των εμπλεκομένων φορέων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el-GR" sz="2000" b="1" smtClean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Οριζόντια διασύνδεση μεταξύ των συνεργαζόμενων Υπηρεσιών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el-GR" sz="16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Ενιαίο σύστημα αναφοράς, διαχείρισης και παρακολούθησης των αιτημάτων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sz="20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Ενιαίο σύστημα αναφοράς, διαχείρισης και παρακολούθησης των υπό κοινωνική προστασία παιδιών σε εθνικό επίπεδο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1547813" y="1773238"/>
            <a:ext cx="5905500" cy="1281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l-GR" sz="2800" i="1">
                <a:solidFill>
                  <a:srgbClr val="1FF133"/>
                </a:solidFill>
                <a:latin typeface="Arial" charset="0"/>
              </a:rPr>
              <a:t>ΟΡΓΑΝΙΣΜΟΙ</a:t>
            </a:r>
            <a:endParaRPr lang="en-US" sz="2800" i="1">
              <a:solidFill>
                <a:srgbClr val="1FF133"/>
              </a:solidFill>
              <a:latin typeface="Arial" charset="0"/>
            </a:endParaRPr>
          </a:p>
          <a:p>
            <a:endParaRPr lang="en-US" sz="2800" i="1">
              <a:solidFill>
                <a:srgbClr val="1FF133"/>
              </a:solidFill>
              <a:latin typeface="Arial" charset="0"/>
            </a:endParaRPr>
          </a:p>
          <a:p>
            <a:r>
              <a:rPr lang="el-GR" sz="2800" i="1">
                <a:solidFill>
                  <a:srgbClr val="1FF133"/>
                </a:solidFill>
                <a:latin typeface="Arial" charset="0"/>
              </a:rPr>
              <a:t> ΤΩΝ ΜΚΦΠ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76263"/>
          </a:xfrm>
        </p:spPr>
        <p:txBody>
          <a:bodyPr/>
          <a:lstStyle/>
          <a:p>
            <a:pPr algn="ctr" eaLnBrk="1" hangingPunct="1"/>
            <a:r>
              <a:rPr lang="el-GR" sz="2400" b="1" i="1" smtClean="0">
                <a:solidFill>
                  <a:srgbClr val="1FF133"/>
                </a:solidFill>
                <a:effectLst/>
              </a:rPr>
              <a:t>ΟΡΓΑΝΙΣΜΟΙ ΤΩΝ ΜΚΦΠ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52578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l-GR" sz="1800" b="1" smtClean="0">
                <a:solidFill>
                  <a:srgbClr val="FFFF00"/>
                </a:solidFill>
                <a:effectLst/>
                <a:latin typeface="Arial" charset="0"/>
              </a:rPr>
              <a:t>Βασικά σημεία: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l-GR" sz="1800" b="1" smtClean="0">
                <a:solidFill>
                  <a:srgbClr val="FFFF00"/>
                </a:solidFill>
                <a:effectLst/>
                <a:latin typeface="Arial" charset="0"/>
              </a:rPr>
              <a:t>προτεραιότητα στην προαγωγή, την προστασία και τον σεβασμό των δικαιωμάτων του παιδιού, </a:t>
            </a:r>
            <a:r>
              <a:rPr lang="el-GR" sz="1800" b="1" smtClean="0">
                <a:effectLst/>
                <a:latin typeface="Arial" charset="0"/>
              </a:rPr>
              <a:t>σύμφωνα με τη Διεθνή Σύμβαση για τα Δικαιώματα του Παιδιού</a:t>
            </a:r>
            <a:r>
              <a:rPr lang="el-GR" sz="1800" b="1" smtClean="0">
                <a:solidFill>
                  <a:srgbClr val="FFFF00"/>
                </a:solidFill>
                <a:effectLst/>
                <a:latin typeface="Arial" charset="0"/>
              </a:rPr>
              <a:t> όπως κυρώθηκε με τον Ν.2101/92</a:t>
            </a:r>
            <a:r>
              <a:rPr lang="el-GR" sz="1800" b="1" smtClean="0">
                <a:latin typeface="Arial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el-GR" sz="1800" b="1" smtClean="0">
              <a:latin typeface="Arial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el-GR" sz="1800" b="1" smtClean="0">
                <a:solidFill>
                  <a:srgbClr val="FFFF00"/>
                </a:solidFill>
                <a:effectLst/>
                <a:latin typeface="Arial" charset="0"/>
              </a:rPr>
              <a:t>την τήρηση των δεσμεύσεων που απορρέουν από κείμενα των Διεθνών Οργανισμών αναφορικά </a:t>
            </a:r>
            <a:r>
              <a:rPr lang="el-GR" sz="1800" b="1" smtClean="0">
                <a:effectLst/>
                <a:latin typeface="Arial" charset="0"/>
              </a:rPr>
              <a:t>με την προστασία των ΑμεΑ όπως είναι η Σύμβαση του Ο.Η.Ε. για τα δικαιώματα των ΑμεΑ και η Σύσταση (2005) 5 του Συμβουλίου της Ευρώπης για τα δικαιώματα των παιδιών που ζουν σε ιδρύματα παιδικής προστασίας</a:t>
            </a:r>
            <a:r>
              <a:rPr lang="el-GR" sz="1800" b="1" smtClean="0">
                <a:solidFill>
                  <a:srgbClr val="FFFF00"/>
                </a:solidFill>
                <a:effectLst/>
                <a:latin typeface="Arial" charset="0"/>
              </a:rPr>
              <a:t>.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el-GR" sz="1800" b="1" smtClean="0">
              <a:solidFill>
                <a:srgbClr val="FFFF00"/>
              </a:solidFill>
              <a:effectLst/>
              <a:latin typeface="Arial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el-GR" sz="1800" b="1" smtClean="0">
                <a:solidFill>
                  <a:srgbClr val="FFFF00"/>
                </a:solidFill>
                <a:effectLst/>
                <a:latin typeface="Arial" charset="0"/>
              </a:rPr>
              <a:t>..</a:t>
            </a:r>
            <a:r>
              <a:rPr lang="el-GR" sz="1800" b="1" smtClean="0">
                <a:effectLst/>
                <a:latin typeface="Arial" charset="0"/>
              </a:rPr>
              <a:t>η ιδρυματική φροντίδα</a:t>
            </a:r>
            <a:r>
              <a:rPr lang="el-GR" sz="1800" b="1" smtClean="0">
                <a:solidFill>
                  <a:srgbClr val="FFFF00"/>
                </a:solidFill>
                <a:effectLst/>
                <a:latin typeface="Arial" charset="0"/>
              </a:rPr>
              <a:t> των παιδιών θα πρέπει να είναι κατά το δυνατόν </a:t>
            </a:r>
            <a:r>
              <a:rPr lang="el-GR" sz="1800" b="1" smtClean="0">
                <a:effectLst/>
                <a:latin typeface="Arial" charset="0"/>
              </a:rPr>
              <a:t>βραχεία</a:t>
            </a:r>
            <a:r>
              <a:rPr lang="el-GR" sz="1800" b="1" smtClean="0">
                <a:solidFill>
                  <a:srgbClr val="FFFF00"/>
                </a:solidFill>
                <a:effectLst/>
                <a:latin typeface="Arial" charset="0"/>
              </a:rPr>
              <a:t>, για όσο διάστημα οι ανάγκες του παιδιού το επιβάλλουν  και να επιδιώκεται η οικογενειακή του αποκατάσταση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el-GR" sz="1800" b="1" smtClean="0">
              <a:solidFill>
                <a:srgbClr val="FFFF00"/>
              </a:solidFill>
              <a:effectLst/>
              <a:latin typeface="Arial" charset="0"/>
            </a:endParaRP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 Στις περιπτώσεις </a:t>
            </a:r>
            <a:r>
              <a:rPr lang="el-GR" sz="1800" b="1" smtClean="0">
                <a:latin typeface="Arial" charset="0"/>
              </a:rPr>
              <a:t>κινδύνου ζωής του παιδιού</a:t>
            </a: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 ή του εφήβου ή τεκμηριωμένα απόλυτα επείγουσας ανάγκης, εντάσσεται </a:t>
            </a:r>
            <a:r>
              <a:rPr lang="el-GR" sz="1800" b="1" smtClean="0">
                <a:latin typeface="Arial" charset="0"/>
              </a:rPr>
              <a:t>άμεσα σε πρόγραμμα </a:t>
            </a:r>
            <a:r>
              <a:rPr lang="el-GR" sz="1800" b="1" i="1" smtClean="0">
                <a:latin typeface="Arial" charset="0"/>
              </a:rPr>
              <a:t>φιλοξενίας</a:t>
            </a:r>
            <a:r>
              <a:rPr lang="el-GR" sz="1800" b="1" i="1" smtClean="0">
                <a:solidFill>
                  <a:srgbClr val="FFFF00"/>
                </a:solidFill>
                <a:latin typeface="Arial" charset="0"/>
              </a:rPr>
              <a:t>  με εντολή </a:t>
            </a: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του Διοικητή ή του Υποδιοικητή του κατά περίπτωση Παραρτήματος του Κέντρου</a:t>
            </a:r>
            <a:r>
              <a:rPr lang="el-GR" sz="1800" b="1" i="1" smtClean="0">
                <a:solidFill>
                  <a:srgbClr val="FFFF00"/>
                </a:solidFill>
                <a:latin typeface="Arial" charset="0"/>
              </a:rPr>
              <a:t>, </a:t>
            </a: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κατόπιν εισήγησης της κοινωνικής υπηρεσίας του Κέντρου</a:t>
            </a:r>
          </a:p>
          <a:p>
            <a:pPr marL="609600" indent="-609600" algn="just" eaLnBrk="1" hangingPunct="1">
              <a:lnSpc>
                <a:spcPct val="80000"/>
              </a:lnSpc>
            </a:pPr>
            <a:endParaRPr lang="el-GR" sz="1800" b="1" smtClean="0">
              <a:solidFill>
                <a:srgbClr val="FFFF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760413"/>
          </a:xfrm>
        </p:spPr>
        <p:txBody>
          <a:bodyPr/>
          <a:lstStyle/>
          <a:p>
            <a:pPr algn="ctr" eaLnBrk="1" hangingPunct="1"/>
            <a:r>
              <a:rPr lang="el-GR" sz="2400" b="1" i="1" smtClean="0">
                <a:solidFill>
                  <a:srgbClr val="1FF133"/>
                </a:solidFill>
                <a:effectLst/>
              </a:rPr>
              <a:t>ΟΡΓΑΝΙΣΜΟΙ ΤΩΝ ΜΚΦΠ - συνέχεια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8228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endParaRPr lang="el-GR" sz="18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el-GR" sz="18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Η παρακολούθηση της </a:t>
            </a:r>
            <a:r>
              <a:rPr lang="el-GR" sz="1800" b="1" smtClean="0">
                <a:latin typeface="Arial" charset="0"/>
              </a:rPr>
              <a:t>ψυχοσυναισθηματικής εξέλιξης των φιλοξενούμενων παιδιών</a:t>
            </a: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 και της προσαρμογής τους, η αξιολόγηση των αναγκών του σε συνεργασία με την διεπιστημονική ομάδα και η διαρκής επαναξιολόγηση του ατομικού του προγραμματισμού για την κοινωνική του αποκατάσταση 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el-GR" sz="18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Η υλοποίηση ημερήσιου </a:t>
            </a:r>
            <a:r>
              <a:rPr lang="el-GR" sz="1800" b="1" smtClean="0">
                <a:latin typeface="Arial" charset="0"/>
              </a:rPr>
              <a:t>εξατομικευμένου προγράμματος</a:t>
            </a: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 με σκοπό την καλή σωματική και ψυχοσυναισθηματική ανάπτυξη των παιδιών 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el-GR" sz="18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Η τήρηση </a:t>
            </a:r>
            <a:r>
              <a:rPr lang="el-GR" sz="1800" b="1" smtClean="0">
                <a:latin typeface="Arial" charset="0"/>
              </a:rPr>
              <a:t>ατομικού ημερολογίου</a:t>
            </a: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 για κάθε παιδί όπου θα καταγράφονται σημαντικά γεγονότα που αφορούν στην σωματική και ψυχοσυναισθηματική ανάπτυξή του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el-GR" sz="18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 Ο έλεγχος και η προώθηση μέτρων για την </a:t>
            </a:r>
            <a:r>
              <a:rPr lang="el-GR" sz="1800" b="1" smtClean="0">
                <a:latin typeface="Arial" charset="0"/>
              </a:rPr>
              <a:t>τήρηση των δικαιωμάτων των παιδιών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l-GR" sz="2800" b="1" i="1" smtClean="0">
                <a:solidFill>
                  <a:srgbClr val="1FF133"/>
                </a:solidFill>
                <a:effectLst/>
              </a:rPr>
              <a:t>ΦΟΡΕΙΣ ΚΟΙΝΩΝΙΚΗΣ ΠΡΟΝΟΙΑΣ ΙΔΙΩΤΙΚΟΥ ΤΟΜΕΑ </a:t>
            </a:r>
          </a:p>
          <a:p>
            <a:pPr algn="ctr">
              <a:buFontTx/>
              <a:buNone/>
            </a:pPr>
            <a:r>
              <a:rPr lang="el-GR" sz="2400" i="1" smtClean="0">
                <a:solidFill>
                  <a:srgbClr val="1FF133"/>
                </a:solidFill>
                <a:effectLst/>
              </a:rPr>
              <a:t>Μ.Κ.Ο</a:t>
            </a:r>
          </a:p>
          <a:p>
            <a:pPr algn="ctr">
              <a:buFontTx/>
              <a:buNone/>
            </a:pPr>
            <a:r>
              <a:rPr lang="el-GR" sz="2400" i="1" smtClean="0">
                <a:solidFill>
                  <a:srgbClr val="1FF133"/>
                </a:solidFill>
                <a:effectLst/>
              </a:rPr>
              <a:t>ΣΥΛΛΟΓΟΙ</a:t>
            </a:r>
          </a:p>
          <a:p>
            <a:pPr algn="ctr">
              <a:buFontTx/>
              <a:buNone/>
            </a:pPr>
            <a:r>
              <a:rPr lang="el-GR" sz="2400" i="1" smtClean="0">
                <a:solidFill>
                  <a:srgbClr val="1FF133"/>
                </a:solidFill>
                <a:effectLst/>
              </a:rPr>
              <a:t>ΣΩΜΑΤΕΙΑ</a:t>
            </a:r>
          </a:p>
          <a:p>
            <a:pPr algn="ctr">
              <a:buFontTx/>
              <a:buNone/>
            </a:pPr>
            <a:r>
              <a:rPr lang="el-GR" sz="2400" i="1" smtClean="0">
                <a:solidFill>
                  <a:srgbClr val="1FF133"/>
                </a:solidFill>
                <a:effectLst/>
              </a:rPr>
              <a:t>ΕΚΚΛΗΣΙΑΣΤΙΚΟΙ ΦΟΡΕΙΣ κλπ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eaLnBrk="1" hangingPunct="1">
              <a:defRPr/>
            </a:pPr>
            <a:r>
              <a:rPr lang="el-GR" sz="2400" b="1" i="1" smtClean="0">
                <a:solidFill>
                  <a:srgbClr val="1FF133"/>
                </a:solidFill>
              </a:rPr>
              <a:t>Ιστορική εξέλιξη</a:t>
            </a:r>
            <a:r>
              <a:rPr lang="en-US" smtClean="0"/>
              <a:t> </a:t>
            </a:r>
            <a:endParaRPr lang="el-GR" smtClean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από τις αρχές του 1990 : ραγδαία ανάπτυξη φορέων κοινωνικής πρόνοιας στο ιδιωτικό τομέα</a:t>
            </a:r>
          </a:p>
          <a:p>
            <a:pPr algn="just" eaLnBrk="1" hangingPunct="1">
              <a:buFontTx/>
              <a:buNone/>
              <a:defRPr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 </a:t>
            </a:r>
          </a:p>
          <a:p>
            <a:pPr algn="just" eaLnBrk="1" hangingPunct="1">
              <a:defRPr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κοινωνικός και επιστημονικός προβληματισμός για την ποιότητα των παρερχομένων υπηρεσιών</a:t>
            </a:r>
          </a:p>
          <a:p>
            <a:pPr algn="just" eaLnBrk="1" hangingPunct="1">
              <a:buFontTx/>
              <a:buNone/>
              <a:defRPr/>
            </a:pPr>
            <a:endParaRPr lang="el-GR" sz="20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defRPr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ανάδειξη της αναγκαιότητας να υπάρξει ένα σαφές νομοθετικό πλαίσιο που θα ρυθμίζει τη λειτουργία τους και τις σχέσεις τους με το δημόσιο τομέα.</a:t>
            </a:r>
          </a:p>
          <a:p>
            <a:pPr eaLnBrk="1" hangingPunct="1">
              <a:defRPr/>
            </a:pPr>
            <a:endParaRPr lang="el-GR" sz="2000" b="1" smtClean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l-G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1525588" y="1412875"/>
            <a:ext cx="6094412" cy="2500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l-GR" sz="2800" i="1">
                <a:solidFill>
                  <a:srgbClr val="1FF133"/>
                </a:solidFill>
                <a:latin typeface="Arial" charset="0"/>
              </a:rPr>
              <a:t>Παρουσίαση έρευνας για την κατάσταση στα κρατικά ιδρύματα</a:t>
            </a:r>
          </a:p>
          <a:p>
            <a:endParaRPr lang="el-GR" sz="2800" i="1">
              <a:solidFill>
                <a:srgbClr val="1FF133"/>
              </a:solidFill>
              <a:latin typeface="Arial" charset="0"/>
            </a:endParaRPr>
          </a:p>
          <a:p>
            <a:endParaRPr lang="el-GR" sz="2800" i="1">
              <a:solidFill>
                <a:srgbClr val="1FF133"/>
              </a:solidFill>
              <a:latin typeface="Arial" charset="0"/>
            </a:endParaRPr>
          </a:p>
          <a:p>
            <a:endParaRPr lang="el-GR" sz="2800" i="1">
              <a:solidFill>
                <a:srgbClr val="1FF133"/>
              </a:solidFill>
              <a:latin typeface="Arial" charset="0"/>
            </a:endParaRPr>
          </a:p>
          <a:p>
            <a:r>
              <a:rPr lang="el-GR" sz="2400" i="1">
                <a:solidFill>
                  <a:srgbClr val="1FF133"/>
                </a:solidFill>
                <a:latin typeface="Arial" charset="0"/>
              </a:rPr>
              <a:t>ΕΚΚΑ, Οκτώβριος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333375"/>
            <a:ext cx="8229600" cy="606425"/>
          </a:xfrm>
        </p:spPr>
        <p:txBody>
          <a:bodyPr anchorCtr="1"/>
          <a:lstStyle/>
          <a:p>
            <a:pPr eaLnBrk="1" hangingPunct="1">
              <a:defRPr/>
            </a:pPr>
            <a:r>
              <a:rPr lang="el-GR" sz="2400" b="1" i="1" smtClean="0">
                <a:solidFill>
                  <a:srgbClr val="1FF133"/>
                </a:solidFill>
              </a:rPr>
              <a:t>Νομοθετικό Πλαίσιο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90600"/>
            <a:ext cx="8305800" cy="54102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endParaRPr lang="el-GR" sz="2000" b="1" smtClean="0">
              <a:solidFill>
                <a:schemeClr val="tx2"/>
              </a:solidFill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r>
              <a:rPr lang="el-GR" sz="2000" b="1" smtClean="0">
                <a:solidFill>
                  <a:schemeClr val="tx2"/>
                </a:solidFill>
                <a:latin typeface="Arial" charset="0"/>
              </a:rPr>
              <a:t>Ν.2646/98</a:t>
            </a:r>
            <a:r>
              <a:rPr lang="el-GR" sz="2000" b="1" smtClean="0">
                <a:latin typeface="Arial" charset="0"/>
              </a:rPr>
              <a:t> </a:t>
            </a:r>
            <a:r>
              <a:rPr lang="el-GR" sz="2000" b="1" smtClean="0">
                <a:solidFill>
                  <a:srgbClr val="00FF00"/>
                </a:solidFill>
                <a:latin typeface="Arial" charset="0"/>
              </a:rPr>
              <a:t>:«Ανάπτυξη Εθνικού Συστήματος Κοινωνικής Φροντίδας και άλλες διατάξεις». 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endParaRPr lang="el-GR" sz="2000" b="1" smtClean="0">
              <a:solidFill>
                <a:srgbClr val="00FF00"/>
              </a:solidFill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endParaRPr lang="el-GR" sz="2000" b="1" smtClean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l-GR" sz="2000" b="1" u="sng" smtClean="0">
                <a:solidFill>
                  <a:srgbClr val="FFFF00"/>
                </a:solidFill>
                <a:latin typeface="Arial" charset="0"/>
              </a:rPr>
              <a:t>Βασικές καινοτόμες προβλέψεις</a:t>
            </a: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 :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el-GR" sz="20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η διάκριση του περιεχομένου των υπηρεσιών κοινωνικής φροντίδας</a:t>
            </a: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  <a:defRPr/>
            </a:pPr>
            <a:endParaRPr lang="el-GR" sz="20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 η δημιουργία Τμήματος Ανάπτυξης Εθελοντισμού στο Υπουργείο Υγείας και Πρόνοιας</a:t>
            </a: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  <a:defRPr/>
            </a:pPr>
            <a:endParaRPr lang="el-GR" sz="20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 η δημιουργία Εθνικού και Νομαρχιακού Μητρώου φορέων ιδιωτικού τομέα μη κερδοσκοπικού χαρακτήρα </a:t>
            </a: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  <a:defRPr/>
            </a:pPr>
            <a:endParaRPr lang="el-GR" sz="20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η πιστοποίησή τους ως φορείς του Εθνικού Συστήματος Κοινωνικής Φροντίδας</a:t>
            </a: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l-GR" sz="2000" b="1" smtClean="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Τίτλος 1"/>
          <p:cNvSpPr>
            <a:spLocks noGrp="1"/>
          </p:cNvSpPr>
          <p:nvPr>
            <p:ph type="title" idx="4294967295"/>
          </p:nvPr>
        </p:nvSpPr>
        <p:spPr>
          <a:xfrm>
            <a:off x="457200" y="292100"/>
            <a:ext cx="8229600" cy="865188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2000" b="1" i="1" smtClean="0">
                <a:solidFill>
                  <a:srgbClr val="1FF133"/>
                </a:solidFill>
              </a:rPr>
              <a:t>ΔΙΕΥΘΥΝΣΕΙΣ ΚΟΙΝΩΝΙΚΗΣ ΠΡΟΝΟΙΑΣ ΤΩΝ ΝΟΜΑΡΧΙΑΚΩΝ ΑΥΤΟΔΙΟΙΚΗΣΕΩΝ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4294967295"/>
          </p:nvPr>
        </p:nvSpPr>
        <p:spPr>
          <a:xfrm>
            <a:off x="179388" y="1268413"/>
            <a:ext cx="8229600" cy="4679950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Αρμοδιότητες:</a:t>
            </a:r>
            <a:endParaRPr lang="en-US" sz="1800" b="1" smtClean="0">
              <a:solidFill>
                <a:srgbClr val="FFFF00"/>
              </a:solidFill>
              <a:latin typeface="Arial" charset="0"/>
            </a:endParaRPr>
          </a:p>
          <a:p>
            <a:pPr marL="0" indent="0" algn="just" eaLnBrk="1" hangingPunct="1">
              <a:buFontTx/>
              <a:buNone/>
            </a:pPr>
            <a:endParaRPr lang="en-US" sz="1800" b="1" smtClean="0">
              <a:solidFill>
                <a:srgbClr val="FFFF00"/>
              </a:solidFill>
              <a:latin typeface="Arial" charset="0"/>
            </a:endParaRPr>
          </a:p>
          <a:p>
            <a:pPr marL="0" indent="0" algn="just" eaLnBrk="1" hangingPunct="1"/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Η χορήγηση άδειας ίδρυσης και λειτουργίας φορέων κοινωνικής φροντίδας, κερδοσκοπικού και μη χαρακτήρα, για παιδιά, ηλικιωμένους και άτομα με αναπηρίες</a:t>
            </a:r>
          </a:p>
          <a:p>
            <a:pPr marL="0" indent="0" algn="just" eaLnBrk="1" hangingPunct="1"/>
            <a:endParaRPr lang="el-GR" sz="1800" b="1" smtClean="0">
              <a:solidFill>
                <a:srgbClr val="FFFF00"/>
              </a:solidFill>
              <a:latin typeface="Arial" charset="0"/>
            </a:endParaRPr>
          </a:p>
          <a:p>
            <a:pPr marL="0" indent="0" algn="just" eaLnBrk="1" hangingPunct="1"/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 Η εποπτεία των φορέων πρόνοιας Ν.Π.Ι.Δ. μη κερδοσκοπικού χαρακτήρα, Φιλανθρωπικών Σωματείων,</a:t>
            </a:r>
          </a:p>
          <a:p>
            <a:pPr marL="0" indent="0" algn="just" eaLnBrk="1" hangingPunct="1"/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 </a:t>
            </a:r>
          </a:p>
          <a:p>
            <a:pPr marL="0" indent="0" algn="just" eaLnBrk="1" hangingPunct="1"/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η επιχορήγηση αυτών για αντιμετώπιση εξόδων μισθοδοσίας του προσωπικού και της λειτουργίας τους</a:t>
            </a:r>
          </a:p>
          <a:p>
            <a:pPr marL="0" indent="0" algn="just" eaLnBrk="1" hangingPunct="1"/>
            <a:endParaRPr lang="el-GR" sz="1800" b="1" smtClean="0">
              <a:solidFill>
                <a:srgbClr val="FFFF00"/>
              </a:solidFill>
              <a:latin typeface="Arial" charset="0"/>
            </a:endParaRPr>
          </a:p>
          <a:p>
            <a:pPr marL="0" indent="0" algn="just" eaLnBrk="1" hangingPunct="1"/>
            <a:r>
              <a:rPr lang="el-GR" sz="2000" b="1" u="sng" smtClean="0">
                <a:solidFill>
                  <a:srgbClr val="FF3300"/>
                </a:solidFill>
                <a:latin typeface="Arial" charset="0"/>
              </a:rPr>
              <a:t>Ο ορισμός Κοινωνικού Συμβούλου για έλεγχο τους</a:t>
            </a:r>
          </a:p>
          <a:p>
            <a:pPr marL="0" indent="0" algn="just" eaLnBrk="1" hangingPunct="1"/>
            <a:endParaRPr lang="el-GR" sz="1800" b="1" smtClean="0">
              <a:solidFill>
                <a:srgbClr val="FFFF00"/>
              </a:solidFill>
              <a:latin typeface="Arial" charset="0"/>
            </a:endParaRPr>
          </a:p>
          <a:p>
            <a:pPr marL="0" indent="0" algn="just" eaLnBrk="1" hangingPunct="1"/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 Η τήρηση Μητρώου Εθελοντικών Οργανώσεων του Νομού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Τίτλος 1"/>
          <p:cNvSpPr>
            <a:spLocks noGrp="1"/>
          </p:cNvSpPr>
          <p:nvPr>
            <p:ph type="title" idx="4294967295"/>
          </p:nvPr>
        </p:nvSpPr>
        <p:spPr>
          <a:xfrm>
            <a:off x="381000" y="304800"/>
            <a:ext cx="8229600" cy="1539875"/>
          </a:xfrm>
        </p:spPr>
        <p:txBody>
          <a:bodyPr/>
          <a:lstStyle/>
          <a:p>
            <a:pPr eaLnBrk="1" hangingPunct="1">
              <a:defRPr/>
            </a:pPr>
            <a:r>
              <a:rPr lang="el-GR" sz="1400" b="1" i="1" smtClean="0">
                <a:latin typeface="Verdana" pitchFamily="34" charset="0"/>
              </a:rPr>
              <a:t>Πηγή : Μελέτη – Σχέδιο δράσης για την οριζόντια δικτύωση και το συντονισμό των υπηρεσιών και φορέων κοινωνικής αλληλεγγύης για το παιδί, Αθήνα 2009, ΥΥ&amp;ΚΑ</a:t>
            </a:r>
            <a:r>
              <a:rPr lang="el-GR" sz="1800" smtClean="0"/>
              <a:t> </a:t>
            </a:r>
            <a:br>
              <a:rPr lang="el-GR" sz="1800" smtClean="0"/>
            </a:br>
            <a:r>
              <a:rPr lang="el-GR" sz="1800" smtClean="0">
                <a:solidFill>
                  <a:srgbClr val="00FF00"/>
                </a:solidFill>
              </a:rPr>
              <a:t>Ποσοστιαία κατανομή των Υπηρεσιών κοινωνικής φροντίδας και αλληλεγγύης</a:t>
            </a:r>
            <a:br>
              <a:rPr lang="el-GR" sz="1800" smtClean="0">
                <a:solidFill>
                  <a:srgbClr val="00FF00"/>
                </a:solidFill>
              </a:rPr>
            </a:br>
            <a:r>
              <a:rPr lang="el-GR" sz="1800" smtClean="0">
                <a:solidFill>
                  <a:srgbClr val="00FF00"/>
                </a:solidFill>
              </a:rPr>
              <a:t>για το παιδί ανά νομική μορφή</a:t>
            </a:r>
            <a:br>
              <a:rPr lang="el-GR" sz="1800" smtClean="0">
                <a:solidFill>
                  <a:srgbClr val="00FF00"/>
                </a:solidFill>
              </a:rPr>
            </a:br>
            <a:endParaRPr lang="el-GR" sz="1800" smtClean="0">
              <a:solidFill>
                <a:srgbClr val="00FF00"/>
              </a:solidFill>
            </a:endParaRPr>
          </a:p>
        </p:txBody>
      </p:sp>
      <p:pic>
        <p:nvPicPr>
          <p:cNvPr id="32771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2276475"/>
            <a:ext cx="7683500" cy="39163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Τίτλος 1"/>
          <p:cNvSpPr>
            <a:spLocks noGrp="1"/>
          </p:cNvSpPr>
          <p:nvPr>
            <p:ph type="title" idx="4294967295"/>
          </p:nvPr>
        </p:nvSpPr>
        <p:spPr>
          <a:xfrm>
            <a:off x="381000" y="304800"/>
            <a:ext cx="82296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l-GR" sz="1200" b="1" i="1" smtClean="0">
                <a:latin typeface="Verdana" pitchFamily="34" charset="0"/>
              </a:rPr>
              <a:t>Πηγή : Μελέτη – Σχέδιο δράσης για την οριζόντια δικτύωση και το συντονισμό των υπηρεσιών και φορέων κοινωνικής αλληλεγγύης για το παιδί, Αθήνα 2009, ΥΥ&amp;ΚΑ</a:t>
            </a:r>
            <a:r>
              <a:rPr lang="el-GR" sz="1600" smtClean="0"/>
              <a:t> </a:t>
            </a:r>
            <a:br>
              <a:rPr lang="el-GR" sz="1600" smtClean="0"/>
            </a:br>
            <a:r>
              <a:rPr lang="el-GR" sz="1600" smtClean="0"/>
              <a:t/>
            </a:r>
            <a:br>
              <a:rPr lang="el-GR" sz="1600" smtClean="0"/>
            </a:br>
            <a:r>
              <a:rPr lang="el-GR" sz="1400" smtClean="0">
                <a:solidFill>
                  <a:srgbClr val="00FF00"/>
                </a:solidFill>
                <a:latin typeface="Verdana" pitchFamily="34" charset="0"/>
              </a:rPr>
              <a:t>Ποσοστιαία Κατανομή των Εθελοντικών Υπηρεσιών κοινωνικής</a:t>
            </a:r>
            <a:br>
              <a:rPr lang="el-GR" sz="1400" smtClean="0">
                <a:solidFill>
                  <a:srgbClr val="00FF00"/>
                </a:solidFill>
                <a:latin typeface="Verdana" pitchFamily="34" charset="0"/>
              </a:rPr>
            </a:br>
            <a:r>
              <a:rPr lang="el-GR" sz="1400" smtClean="0">
                <a:solidFill>
                  <a:srgbClr val="00FF00"/>
                </a:solidFill>
                <a:latin typeface="Verdana" pitchFamily="34" charset="0"/>
              </a:rPr>
              <a:t>φροντίδας και αλληλεγγύης για το παιδί ανά Διοικητική Περιφέρεια</a:t>
            </a:r>
          </a:p>
        </p:txBody>
      </p:sp>
      <p:pic>
        <p:nvPicPr>
          <p:cNvPr id="33795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838200" y="2133600"/>
            <a:ext cx="6781800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algn="ctr" eaLnBrk="1" hangingPunct="1"/>
            <a:r>
              <a:rPr lang="el-GR" sz="2400" b="1" i="1" smtClean="0">
                <a:solidFill>
                  <a:srgbClr val="1FF133"/>
                </a:solidFill>
              </a:rPr>
              <a:t>Εθνικό Μητρώο Μη Κυβερνητικών Οργανώσεων (Μ.Κ.Ο.) </a:t>
            </a:r>
            <a:r>
              <a:rPr lang="el-GR" sz="1400" b="1" i="1" smtClean="0">
                <a:solidFill>
                  <a:srgbClr val="1FF133"/>
                </a:solidFill>
              </a:rPr>
              <a:t>(στοιχεία </a:t>
            </a:r>
            <a:r>
              <a:rPr lang="en-US" sz="1400" b="1" i="1" smtClean="0">
                <a:solidFill>
                  <a:srgbClr val="1FF133"/>
                </a:solidFill>
              </a:rPr>
              <a:t> </a:t>
            </a:r>
            <a:r>
              <a:rPr lang="el-GR" sz="1400" b="1" i="1" smtClean="0">
                <a:solidFill>
                  <a:srgbClr val="1FF133"/>
                </a:solidFill>
              </a:rPr>
              <a:t>6</a:t>
            </a:r>
            <a:r>
              <a:rPr lang="el-GR" sz="1400" b="1" i="1" baseline="30000" smtClean="0">
                <a:solidFill>
                  <a:srgbClr val="1FF133"/>
                </a:solidFill>
              </a:rPr>
              <a:t>ος</a:t>
            </a:r>
            <a:r>
              <a:rPr lang="el-GR" sz="1400" b="1" i="1" smtClean="0">
                <a:solidFill>
                  <a:srgbClr val="1FF133"/>
                </a:solidFill>
              </a:rPr>
              <a:t> 2012)</a:t>
            </a:r>
          </a:p>
        </p:txBody>
      </p:sp>
      <p:graphicFrame>
        <p:nvGraphicFramePr>
          <p:cNvPr id="5122" name="Organization Chart 5"/>
          <p:cNvGraphicFramePr>
            <a:graphicFrameLocks/>
          </p:cNvGraphicFramePr>
          <p:nvPr>
            <p:ph idx="4294967295"/>
          </p:nvPr>
        </p:nvGraphicFramePr>
        <p:xfrm>
          <a:off x="457200" y="1905000"/>
          <a:ext cx="8229600" cy="4114800"/>
        </p:xfrm>
        <a:graphic>
          <a:graphicData uri="http://schemas.openxmlformats.org/drawingml/2006/compatibility">
            <com:legacyDrawing xmlns:com="http://schemas.openxmlformats.org/drawingml/2006/compatibility" spid="_x0000_s512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algn="ctr" eaLnBrk="1" hangingPunct="1"/>
            <a:r>
              <a:rPr lang="el-GR" sz="2000" b="1" i="1" smtClean="0">
                <a:solidFill>
                  <a:srgbClr val="1FF133"/>
                </a:solidFill>
              </a:rPr>
              <a:t>ΜΗΤΡΩΟ ΠΙΣΤΟΠΟΙΗΜΕΝΩΝ ΜΗ ΚΥΒΕΡΝΗΤΙΚΩΝ ΟΡΓΑΝΩΣΕΩΝ (Μ.Κ.Ο.) (στοιχειά </a:t>
            </a:r>
            <a:r>
              <a:rPr lang="el-GR" sz="1400" b="1" i="1" smtClean="0">
                <a:solidFill>
                  <a:srgbClr val="1FF133"/>
                </a:solidFill>
              </a:rPr>
              <a:t>6</a:t>
            </a:r>
            <a:r>
              <a:rPr lang="el-GR" sz="1400" b="1" i="1" baseline="30000" smtClean="0">
                <a:solidFill>
                  <a:srgbClr val="1FF133"/>
                </a:solidFill>
              </a:rPr>
              <a:t>ος</a:t>
            </a:r>
            <a:r>
              <a:rPr lang="el-GR" sz="1400" b="1" i="1" smtClean="0">
                <a:solidFill>
                  <a:srgbClr val="1FF133"/>
                </a:solidFill>
              </a:rPr>
              <a:t> </a:t>
            </a:r>
            <a:r>
              <a:rPr lang="el-GR" sz="2000" b="1" i="1" smtClean="0">
                <a:solidFill>
                  <a:srgbClr val="1FF133"/>
                </a:solidFill>
              </a:rPr>
              <a:t>2012)</a:t>
            </a:r>
            <a:r>
              <a:rPr lang="el-GR" smtClean="0"/>
              <a:t> </a:t>
            </a:r>
          </a:p>
        </p:txBody>
      </p:sp>
      <p:graphicFrame>
        <p:nvGraphicFramePr>
          <p:cNvPr id="6146" name="Organization Chart 5"/>
          <p:cNvGraphicFramePr>
            <a:graphicFrameLocks/>
          </p:cNvGraphicFramePr>
          <p:nvPr>
            <p:ph idx="4294967295"/>
          </p:nvPr>
        </p:nvGraphicFramePr>
        <p:xfrm>
          <a:off x="1905000" y="2459038"/>
          <a:ext cx="4800600" cy="2817812"/>
        </p:xfrm>
        <a:graphic>
          <a:graphicData uri="http://schemas.openxmlformats.org/drawingml/2006/compatibility">
            <com:legacyDrawing xmlns:com="http://schemas.openxmlformats.org/drawingml/2006/compatibility" spid="_x0000_s614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algn="ctr" eaLnBrk="1" hangingPunct="1"/>
            <a:r>
              <a:rPr lang="el-GR" sz="2400" b="1" i="1" smtClean="0">
                <a:solidFill>
                  <a:srgbClr val="1FF133"/>
                </a:solidFill>
              </a:rPr>
              <a:t>Εθνικό Μητρώο Μη Κυβερνητικών Οργανώσεων (Μ.Κ.Ο.) – Έδρα Φορέα (στοιχεία </a:t>
            </a:r>
            <a:r>
              <a:rPr lang="el-GR" sz="1400" b="1" i="1" smtClean="0">
                <a:solidFill>
                  <a:srgbClr val="1FF133"/>
                </a:solidFill>
              </a:rPr>
              <a:t>6</a:t>
            </a:r>
            <a:r>
              <a:rPr lang="el-GR" sz="1400" b="1" i="1" baseline="30000" smtClean="0">
                <a:solidFill>
                  <a:srgbClr val="1FF133"/>
                </a:solidFill>
              </a:rPr>
              <a:t>ος</a:t>
            </a:r>
            <a:r>
              <a:rPr lang="el-GR" sz="1400" b="1" i="1" smtClean="0">
                <a:solidFill>
                  <a:srgbClr val="1FF133"/>
                </a:solidFill>
              </a:rPr>
              <a:t> </a:t>
            </a:r>
            <a:r>
              <a:rPr lang="el-GR" sz="2400" b="1" i="1" smtClean="0">
                <a:solidFill>
                  <a:srgbClr val="1FF133"/>
                </a:solidFill>
              </a:rPr>
              <a:t>2012)</a:t>
            </a:r>
          </a:p>
        </p:txBody>
      </p:sp>
      <p:graphicFrame>
        <p:nvGraphicFramePr>
          <p:cNvPr id="8194" name="Organization Chart 5"/>
          <p:cNvGraphicFramePr>
            <a:graphicFrameLocks/>
          </p:cNvGraphicFramePr>
          <p:nvPr>
            <p:ph idx="4294967295"/>
          </p:nvPr>
        </p:nvGraphicFramePr>
        <p:xfrm>
          <a:off x="457200" y="1905000"/>
          <a:ext cx="8229600" cy="4114800"/>
        </p:xfrm>
        <a:graphic>
          <a:graphicData uri="http://schemas.openxmlformats.org/drawingml/2006/compatibility">
            <com:legacyDrawing xmlns:com="http://schemas.openxmlformats.org/drawingml/2006/compatibility" spid="_x0000_s819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Τίτλος 1"/>
          <p:cNvSpPr>
            <a:spLocks noGrp="1"/>
          </p:cNvSpPr>
          <p:nvPr>
            <p:ph type="title" idx="4294967295"/>
          </p:nvPr>
        </p:nvSpPr>
        <p:spPr>
          <a:xfrm>
            <a:off x="228600" y="260350"/>
            <a:ext cx="8686800" cy="1439863"/>
          </a:xfrm>
        </p:spPr>
        <p:txBody>
          <a:bodyPr/>
          <a:lstStyle/>
          <a:p>
            <a:pPr eaLnBrk="1" hangingPunct="1">
              <a:defRPr/>
            </a:pPr>
            <a:r>
              <a:rPr lang="el-GR" sz="1200" b="1" i="1" smtClean="0">
                <a:latin typeface="Verdana" pitchFamily="34" charset="0"/>
              </a:rPr>
              <a:t>Πηγή : Μελέτη – Σχέδιο δράσης για την οριζόντια δικτύωση και το συντονισμό των υπηρεσιών και φορέων κοινωνικής αλληλεγγύης για το παιδί, Αθήνα 2009, ΥΥ&amp;ΚΑ</a:t>
            </a:r>
            <a:r>
              <a:rPr lang="el-GR" sz="1600" smtClean="0"/>
              <a:t> </a:t>
            </a:r>
            <a:br>
              <a:rPr lang="el-GR" sz="1600" smtClean="0"/>
            </a:br>
            <a:r>
              <a:rPr lang="el-GR" sz="1600" smtClean="0"/>
              <a:t/>
            </a:r>
            <a:br>
              <a:rPr lang="el-GR" sz="1600" smtClean="0"/>
            </a:br>
            <a:r>
              <a:rPr lang="el-GR" sz="1600" smtClean="0">
                <a:solidFill>
                  <a:srgbClr val="00FF00"/>
                </a:solidFill>
              </a:rPr>
              <a:t>Ποσοστιαία Κατανομή Εθελοντικών Υπηρεσιών (ΝΠΙΔ μη κερδοσκοπικά) Κοινωνικής Φροντίδας και Αλληλεγγύης για το Παιδί, ανά βαθμίδα παροχής υπηρεσιών</a:t>
            </a:r>
            <a:br>
              <a:rPr lang="el-GR" sz="1600" smtClean="0">
                <a:solidFill>
                  <a:srgbClr val="00FF00"/>
                </a:solidFill>
              </a:rPr>
            </a:br>
            <a:endParaRPr lang="el-GR" sz="1600" smtClean="0">
              <a:solidFill>
                <a:srgbClr val="00FF00"/>
              </a:solidFill>
            </a:endParaRPr>
          </a:p>
        </p:txBody>
      </p:sp>
      <p:pic>
        <p:nvPicPr>
          <p:cNvPr id="34819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1916113"/>
            <a:ext cx="7267575" cy="43878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Τίτλος 1"/>
          <p:cNvSpPr>
            <a:spLocks noGrp="1"/>
          </p:cNvSpPr>
          <p:nvPr>
            <p:ph type="title" idx="4294967295"/>
          </p:nvPr>
        </p:nvSpPr>
        <p:spPr>
          <a:xfrm>
            <a:off x="323850" y="333375"/>
            <a:ext cx="8229600" cy="681038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2400" b="1" i="1" smtClean="0">
                <a:solidFill>
                  <a:srgbClr val="1FF133"/>
                </a:solidFill>
              </a:rPr>
              <a:t>ΓΕΝΙΚΟΤΕΡΕΣ ΔΙΑΠΙΣΤΩΣΕΙΣ</a:t>
            </a:r>
          </a:p>
        </p:txBody>
      </p:sp>
      <p:sp>
        <p:nvSpPr>
          <p:cNvPr id="46083" name="Θέση περιεχομένου 2"/>
          <p:cNvSpPr>
            <a:spLocks noGrp="1"/>
          </p:cNvSpPr>
          <p:nvPr>
            <p:ph idx="4294967295"/>
          </p:nvPr>
        </p:nvSpPr>
        <p:spPr>
          <a:xfrm>
            <a:off x="457200" y="914400"/>
            <a:ext cx="7931150" cy="4675188"/>
          </a:xfrm>
        </p:spPr>
        <p:txBody>
          <a:bodyPr/>
          <a:lstStyle/>
          <a:p>
            <a:pPr algn="just" eaLnBrk="1" hangingPunct="1">
              <a:defRPr/>
            </a:pPr>
            <a:endParaRPr lang="el-GR" sz="18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defRPr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Σημαντικός αριθμός φορέων δεν έχει εγγραφεί στο Εθνικό και Νομαρχιακό Μητρώο</a:t>
            </a:r>
          </a:p>
          <a:p>
            <a:pPr algn="just" eaLnBrk="1" hangingPunct="1">
              <a:defRPr/>
            </a:pPr>
            <a:endParaRPr lang="el-GR" sz="18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defRPr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Σημαντικός αριθμός φορέων δεν διαθέτει πιστοποίηση</a:t>
            </a:r>
          </a:p>
          <a:p>
            <a:pPr algn="just" eaLnBrk="1" hangingPunct="1">
              <a:defRPr/>
            </a:pPr>
            <a:endParaRPr lang="en-US" sz="18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defRPr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Απουσιάζει ένα κεντρικό σύστημα ηλεκτρονικής χαρτογράφησης, ταξινόμησης και παρακολούθησης</a:t>
            </a:r>
          </a:p>
          <a:p>
            <a:pPr algn="just" eaLnBrk="1" hangingPunct="1">
              <a:defRPr/>
            </a:pPr>
            <a:endParaRPr lang="el-GR" sz="18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defRPr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Σημαντικός αριθμός φορέων δεν διαθέτει ηλεκτρονική διεύθυνση</a:t>
            </a:r>
          </a:p>
          <a:p>
            <a:pPr algn="just" eaLnBrk="1" hangingPunct="1">
              <a:defRPr/>
            </a:pPr>
            <a:endParaRPr lang="el-GR" sz="18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defRPr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Συγκρούσεις και διαμάχες μεταξύ μεγάλων οργανώσεων που έχουν τον ίδιο πληθυσμό στόχο </a:t>
            </a:r>
            <a:endParaRPr lang="en-US" sz="1800" b="1" smtClean="0">
              <a:solidFill>
                <a:srgbClr val="FFFF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576262"/>
          </a:xfrm>
          <a:noFill/>
        </p:spPr>
        <p:txBody>
          <a:bodyPr/>
          <a:lstStyle/>
          <a:p>
            <a:pPr algn="ctr"/>
            <a:r>
              <a:rPr lang="el-GR" sz="2000" b="1" i="1" u="sng" smtClean="0">
                <a:solidFill>
                  <a:srgbClr val="1FF133"/>
                </a:solidFill>
              </a:rPr>
              <a:t>ΠΑΙΔΙΚΗ ΠΡΟΣΤΑΣΙΑ ΣΤΗΝ ΕΛΛΑΔΑ</a:t>
            </a:r>
            <a:br>
              <a:rPr lang="el-GR" sz="2000" b="1" i="1" u="sng" smtClean="0">
                <a:solidFill>
                  <a:srgbClr val="1FF133"/>
                </a:solidFill>
              </a:rPr>
            </a:br>
            <a:r>
              <a:rPr lang="el-GR" sz="2000" b="1" i="1" u="sng" smtClean="0">
                <a:solidFill>
                  <a:srgbClr val="1FF133"/>
                </a:solidFill>
              </a:rPr>
              <a:t>ΓΕΝΙΚΟΤΕΡΕΣ ΔΙΑΠΙΣΤΩΣΕΙΣ</a:t>
            </a:r>
            <a:r>
              <a:rPr lang="el-GR" sz="2000" b="1" u="sng" smtClean="0">
                <a:solidFill>
                  <a:srgbClr val="FFFF00"/>
                </a:solidFill>
                <a:effectLst/>
              </a:rPr>
              <a:t> </a:t>
            </a:r>
            <a:r>
              <a:rPr lang="el-GR" sz="2000" b="1" i="1" u="sng" smtClean="0">
                <a:solidFill>
                  <a:srgbClr val="1FF133"/>
                </a:solidFill>
                <a:effectLst/>
              </a:rPr>
              <a:t>– ΠΡΟΒΛΗΜΑΤΑ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967287"/>
          </a:xfrm>
          <a:noFill/>
        </p:spPr>
        <p:txBody>
          <a:bodyPr/>
          <a:lstStyle/>
          <a:p>
            <a:pPr algn="just"/>
            <a:r>
              <a:rPr lang="el-GR" sz="1600" b="1" smtClean="0">
                <a:solidFill>
                  <a:srgbClr val="FFFF00"/>
                </a:solidFill>
                <a:effectLst/>
                <a:latin typeface="Arial" charset="0"/>
              </a:rPr>
              <a:t>Πληροφορίες για τα δικαιώματα των παιδιών δεν παρέχονται με τον</a:t>
            </a:r>
            <a:r>
              <a:rPr lang="en-US" sz="1600" b="1" smtClean="0">
                <a:solidFill>
                  <a:srgbClr val="FFFF00"/>
                </a:solidFill>
                <a:effectLst/>
                <a:latin typeface="Arial" charset="0"/>
              </a:rPr>
              <a:t> </a:t>
            </a:r>
            <a:r>
              <a:rPr lang="el-GR" sz="1600" b="1" smtClean="0">
                <a:solidFill>
                  <a:srgbClr val="FFFF00"/>
                </a:solidFill>
                <a:effectLst/>
                <a:latin typeface="Arial" charset="0"/>
              </a:rPr>
              <a:t>κατάλληλο τρόπο </a:t>
            </a:r>
          </a:p>
          <a:p>
            <a:pPr algn="just"/>
            <a:endParaRPr lang="en-US" sz="1600" b="1" smtClean="0">
              <a:solidFill>
                <a:srgbClr val="FFFF00"/>
              </a:solidFill>
              <a:effectLst/>
              <a:latin typeface="Arial" charset="0"/>
            </a:endParaRPr>
          </a:p>
          <a:p>
            <a:pPr algn="just"/>
            <a:r>
              <a:rPr lang="el-GR" sz="1600" b="1" smtClean="0">
                <a:solidFill>
                  <a:srgbClr val="FFFF00"/>
                </a:solidFill>
                <a:effectLst/>
                <a:latin typeface="Arial" charset="0"/>
              </a:rPr>
              <a:t>Το παιδί δεν έχει επαρκείς</a:t>
            </a:r>
            <a:r>
              <a:rPr lang="en-US" sz="1600" b="1" smtClean="0">
                <a:solidFill>
                  <a:srgbClr val="FFFF00"/>
                </a:solidFill>
                <a:effectLst/>
                <a:latin typeface="Arial" charset="0"/>
              </a:rPr>
              <a:t> </a:t>
            </a:r>
            <a:r>
              <a:rPr lang="el-GR" sz="1600" b="1" smtClean="0">
                <a:solidFill>
                  <a:srgbClr val="FFFF00"/>
                </a:solidFill>
                <a:effectLst/>
                <a:latin typeface="Arial" charset="0"/>
              </a:rPr>
              <a:t>πληροφορίες για την κατάσταση του ή δεν</a:t>
            </a:r>
            <a:r>
              <a:rPr lang="en-US" sz="1600" b="1" smtClean="0">
                <a:solidFill>
                  <a:srgbClr val="FFFF00"/>
                </a:solidFill>
                <a:effectLst/>
                <a:latin typeface="Arial" charset="0"/>
              </a:rPr>
              <a:t> </a:t>
            </a:r>
            <a:r>
              <a:rPr lang="el-GR" sz="1600" b="1" smtClean="0">
                <a:solidFill>
                  <a:srgbClr val="FFFF00"/>
                </a:solidFill>
                <a:effectLst/>
                <a:latin typeface="Arial" charset="0"/>
              </a:rPr>
              <a:t>κατανοεί τις πληροφορίες που του δίνονται </a:t>
            </a:r>
          </a:p>
          <a:p>
            <a:pPr algn="just"/>
            <a:endParaRPr lang="en-US" sz="1600" b="1" smtClean="0">
              <a:solidFill>
                <a:srgbClr val="FFFF00"/>
              </a:solidFill>
              <a:effectLst/>
              <a:latin typeface="Arial" charset="0"/>
            </a:endParaRPr>
          </a:p>
          <a:p>
            <a:pPr algn="just"/>
            <a:r>
              <a:rPr lang="el-GR" sz="1600" b="1" smtClean="0">
                <a:solidFill>
                  <a:srgbClr val="FFFF00"/>
                </a:solidFill>
                <a:effectLst/>
                <a:latin typeface="Arial" charset="0"/>
              </a:rPr>
              <a:t>Οι αποφάσεις δεν λαμβάνονται πάντα με βάση το μεγαλύτερο συμφέρον του</a:t>
            </a:r>
            <a:r>
              <a:rPr lang="en-US" sz="1600" b="1" smtClean="0">
                <a:solidFill>
                  <a:srgbClr val="FFFF00"/>
                </a:solidFill>
                <a:effectLst/>
                <a:latin typeface="Arial" charset="0"/>
              </a:rPr>
              <a:t> </a:t>
            </a:r>
            <a:r>
              <a:rPr lang="el-GR" sz="1600" b="1" smtClean="0">
                <a:solidFill>
                  <a:srgbClr val="FFFF00"/>
                </a:solidFill>
                <a:effectLst/>
                <a:latin typeface="Arial" charset="0"/>
              </a:rPr>
              <a:t>παιδιού.</a:t>
            </a:r>
          </a:p>
          <a:p>
            <a:pPr algn="just"/>
            <a:endParaRPr lang="el-GR" sz="1600" b="1" smtClean="0">
              <a:solidFill>
                <a:srgbClr val="FFFF00"/>
              </a:solidFill>
              <a:effectLst/>
              <a:latin typeface="Arial" charset="0"/>
            </a:endParaRPr>
          </a:p>
          <a:p>
            <a:pPr algn="just"/>
            <a:r>
              <a:rPr lang="el-GR" sz="1600" b="1" smtClean="0">
                <a:solidFill>
                  <a:srgbClr val="FFFF00"/>
                </a:solidFill>
                <a:effectLst/>
                <a:latin typeface="Arial" charset="0"/>
              </a:rPr>
              <a:t>Η απόφαση για την τοποθέτηση δεν λαμβάνει πάντα υπ’ όψιν τις ανάγκες του</a:t>
            </a:r>
            <a:r>
              <a:rPr lang="en-US" sz="1600" b="1" smtClean="0">
                <a:solidFill>
                  <a:srgbClr val="FFFF00"/>
                </a:solidFill>
                <a:effectLst/>
                <a:latin typeface="Arial" charset="0"/>
              </a:rPr>
              <a:t> </a:t>
            </a:r>
            <a:r>
              <a:rPr lang="el-GR" sz="1600" b="1" smtClean="0">
                <a:solidFill>
                  <a:srgbClr val="FFFF00"/>
                </a:solidFill>
                <a:effectLst/>
                <a:latin typeface="Arial" charset="0"/>
              </a:rPr>
              <a:t>παιδιού</a:t>
            </a:r>
          </a:p>
          <a:p>
            <a:pPr algn="just"/>
            <a:endParaRPr lang="en-US" sz="1600" b="1" smtClean="0">
              <a:solidFill>
                <a:srgbClr val="FFFF00"/>
              </a:solidFill>
              <a:effectLst/>
              <a:latin typeface="Arial" charset="0"/>
            </a:endParaRPr>
          </a:p>
          <a:p>
            <a:pPr algn="just"/>
            <a:r>
              <a:rPr lang="el-GR" sz="1600" b="1" smtClean="0">
                <a:solidFill>
                  <a:srgbClr val="FFFF00"/>
                </a:solidFill>
                <a:effectLst/>
                <a:latin typeface="Arial" charset="0"/>
              </a:rPr>
              <a:t>Η απόφαση είναι ξαφνική ή αναπάντεχη για το παιδί και την</a:t>
            </a:r>
            <a:r>
              <a:rPr lang="en-US" sz="1600" b="1" smtClean="0">
                <a:solidFill>
                  <a:srgbClr val="FFFF00"/>
                </a:solidFill>
                <a:effectLst/>
                <a:latin typeface="Arial" charset="0"/>
              </a:rPr>
              <a:t> </a:t>
            </a:r>
            <a:r>
              <a:rPr lang="el-GR" sz="1600" b="1" smtClean="0">
                <a:solidFill>
                  <a:srgbClr val="FFFF00"/>
                </a:solidFill>
                <a:effectLst/>
                <a:latin typeface="Arial" charset="0"/>
              </a:rPr>
              <a:t>οικογένεια του</a:t>
            </a:r>
          </a:p>
          <a:p>
            <a:pPr algn="just"/>
            <a:endParaRPr lang="en-US" sz="1600" b="1" smtClean="0">
              <a:solidFill>
                <a:srgbClr val="FFFF00"/>
              </a:solidFill>
              <a:effectLst/>
              <a:latin typeface="Arial" charset="0"/>
            </a:endParaRPr>
          </a:p>
          <a:p>
            <a:pPr algn="just"/>
            <a:r>
              <a:rPr lang="el-GR" sz="1600" b="1" smtClean="0">
                <a:solidFill>
                  <a:srgbClr val="FFFF00"/>
                </a:solidFill>
                <a:effectLst/>
                <a:latin typeface="Arial" charset="0"/>
              </a:rPr>
              <a:t>Τα αδέλφια έχουν διαχωριστεί </a:t>
            </a:r>
          </a:p>
          <a:p>
            <a:pPr algn="just"/>
            <a:endParaRPr lang="en-US" sz="1600" b="1" smtClean="0">
              <a:solidFill>
                <a:srgbClr val="FFFF00"/>
              </a:solidFill>
              <a:effectLst/>
              <a:latin typeface="Arial" charset="0"/>
            </a:endParaRPr>
          </a:p>
          <a:p>
            <a:pPr algn="just"/>
            <a:r>
              <a:rPr lang="el-GR" sz="1600" b="1" smtClean="0">
                <a:solidFill>
                  <a:srgbClr val="FFFF00"/>
                </a:solidFill>
                <a:effectLst/>
                <a:latin typeface="Arial" charset="0"/>
              </a:rPr>
              <a:t> Τα διαχωρισμένα αδέλφια έχουν μικρή ή και καθόλου επικοινωνία</a:t>
            </a:r>
            <a:endParaRPr lang="en-US" sz="1600" b="1" smtClean="0">
              <a:solidFill>
                <a:srgbClr val="FFFF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7594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l-GR" sz="2400" b="1" i="1" smtClean="0">
                <a:solidFill>
                  <a:srgbClr val="1FF133"/>
                </a:solidFill>
              </a:rPr>
              <a:t>ΑΙΤΗΜΑΤΑ ΠΡΟΣΤΑΤΕΥΜΕΝΗΣ ΦΙΛΟΞΕΝΙΑΣ ΑΝΗΛΙΚΩΝ</a:t>
            </a:r>
            <a:r>
              <a:rPr lang="en-US" sz="2400" b="1" i="1" smtClean="0">
                <a:solidFill>
                  <a:srgbClr val="1FF133"/>
                </a:solidFill>
              </a:rPr>
              <a:t>- </a:t>
            </a:r>
            <a:r>
              <a:rPr lang="el-GR" sz="2400" b="1" i="1" smtClean="0">
                <a:solidFill>
                  <a:srgbClr val="1FF133"/>
                </a:solidFill>
              </a:rPr>
              <a:t>έρευνα ΕΚΚΑ 2010</a:t>
            </a:r>
            <a:endParaRPr lang="el-GR" sz="2400" b="1" i="1" smtClean="0">
              <a:solidFill>
                <a:srgbClr val="1FF133"/>
              </a:solidFill>
              <a:effectLst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l-GR" sz="2400" b="1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sz="2000" b="1" i="1" u="sng" smtClean="0">
                <a:solidFill>
                  <a:srgbClr val="FFFF00"/>
                </a:solidFill>
              </a:rPr>
              <a:t>ΣΤΗ ΚΑΤΑΓΡΑΦΗ ΣΥΜΜΕΤΕΙΧΑΝ οι εξής κρατικοί φορείς: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b="1" smtClean="0">
                <a:solidFill>
                  <a:srgbClr val="FFFF00"/>
                </a:solidFill>
              </a:rPr>
              <a:t>11 Νοσοκομεία Αττικής (Γενικά, Παιδιατρικά, Μαιευτικά)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b="1" smtClean="0">
                <a:solidFill>
                  <a:srgbClr val="FFFF00"/>
                </a:solidFill>
              </a:rPr>
              <a:t>Μ.Κ.Φ. ΠΑΙΔΙΩΝ - 18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b="1" smtClean="0">
                <a:solidFill>
                  <a:srgbClr val="FFFF00"/>
                </a:solidFill>
              </a:rPr>
              <a:t>Θ.Χ.Π. ΠΑΙΔΩΝ - 3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b="1" smtClean="0">
                <a:solidFill>
                  <a:srgbClr val="FFFF00"/>
                </a:solidFill>
              </a:rPr>
              <a:t>Κ.Α.Α.Π. ΒΟΥΛΑΣ - 1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b="1" smtClean="0">
                <a:solidFill>
                  <a:srgbClr val="FFFF00"/>
                </a:solidFill>
                <a:effectLst/>
              </a:rPr>
              <a:t>ΚΕ.ΠΕ.Π. – 5</a:t>
            </a:r>
          </a:p>
          <a:p>
            <a:pPr eaLnBrk="1" hangingPunct="1">
              <a:lnSpc>
                <a:spcPct val="90000"/>
              </a:lnSpc>
              <a:defRPr/>
            </a:pPr>
            <a:endParaRPr lang="el-GR" sz="2000" b="1" smtClean="0">
              <a:solidFill>
                <a:srgbClr val="FFFF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sz="2000" b="1" i="1" u="sng" smtClean="0">
                <a:solidFill>
                  <a:srgbClr val="FFFF00"/>
                </a:solidFill>
                <a:effectLst/>
              </a:rPr>
              <a:t>ΣΤΟΙΧΕΙΑ ΠΟΥ ΚΑΤΑΓΡΑΦΗΚΑΝ: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b="1" smtClean="0">
                <a:solidFill>
                  <a:srgbClr val="FFFF00"/>
                </a:solidFill>
                <a:effectLst/>
              </a:rPr>
              <a:t>Αριθμός φιλοξενούμενων παιδιών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b="1" smtClean="0">
                <a:solidFill>
                  <a:srgbClr val="FFFF00"/>
                </a:solidFill>
                <a:effectLst/>
              </a:rPr>
              <a:t>Δυναμικότητα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b="1" smtClean="0">
                <a:solidFill>
                  <a:srgbClr val="FFFF00"/>
                </a:solidFill>
                <a:effectLst/>
              </a:rPr>
              <a:t>Εκκρεμή αιτήματα φιλοξενίας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b="1" smtClean="0">
                <a:solidFill>
                  <a:srgbClr val="FFFF00"/>
                </a:solidFill>
                <a:effectLst/>
              </a:rPr>
              <a:t>Ηλικία φιλοξενούμενων (για Θ.Χ.Π. &amp; ΚΕΠΕΠ)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b="1" smtClean="0">
                <a:solidFill>
                  <a:srgbClr val="FFFF00"/>
                </a:solidFill>
                <a:effectLst/>
              </a:rPr>
              <a:t>Προσωπικό (μόνιμο, επί συμβάση, ειδικότητες, κλπ)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4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431800"/>
          </a:xfrm>
          <a:noFill/>
        </p:spPr>
        <p:txBody>
          <a:bodyPr/>
          <a:lstStyle/>
          <a:p>
            <a:r>
              <a:rPr lang="el-GR" sz="2000" b="1" i="1" smtClean="0">
                <a:solidFill>
                  <a:srgbClr val="1FF133"/>
                </a:solidFill>
                <a:effectLst/>
              </a:rPr>
              <a:t>Συνέχεια</a:t>
            </a:r>
            <a:r>
              <a:rPr lang="en-US" sz="2000" b="1" i="1" smtClean="0">
                <a:solidFill>
                  <a:srgbClr val="1FF133"/>
                </a:solidFill>
                <a:effectLst/>
              </a:rPr>
              <a:t>…</a:t>
            </a:r>
            <a:endParaRPr lang="el-GR" sz="2000" b="1" i="1" smtClean="0">
              <a:solidFill>
                <a:srgbClr val="1FF133"/>
              </a:solidFill>
              <a:effectLst/>
            </a:endParaRPr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183187"/>
          </a:xfrm>
          <a:noFill/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l-GR" sz="1800" b="1" smtClean="0">
                <a:solidFill>
                  <a:srgbClr val="FFFF00"/>
                </a:solidFill>
                <a:effectLst/>
                <a:latin typeface="Arial" charset="0"/>
              </a:rPr>
              <a:t>Υπάρχει έλλειψη γραπτών αξιολογήσεων και δεν υπάρχει</a:t>
            </a:r>
            <a:r>
              <a:rPr lang="en-US" sz="1800" b="1" smtClean="0">
                <a:solidFill>
                  <a:srgbClr val="FFFF00"/>
                </a:solidFill>
                <a:effectLst/>
                <a:latin typeface="Arial" charset="0"/>
              </a:rPr>
              <a:t> </a:t>
            </a:r>
            <a:r>
              <a:rPr lang="el-GR" sz="1800" b="1" smtClean="0">
                <a:solidFill>
                  <a:srgbClr val="FFFF00"/>
                </a:solidFill>
                <a:effectLst/>
                <a:latin typeface="Arial" charset="0"/>
              </a:rPr>
              <a:t>εξατομικευμένο πλάνο για το παιδί.</a:t>
            </a:r>
          </a:p>
          <a:p>
            <a:pPr algn="just">
              <a:lnSpc>
                <a:spcPct val="80000"/>
              </a:lnSpc>
            </a:pPr>
            <a:endParaRPr lang="el-GR" sz="1800" b="1" smtClean="0">
              <a:solidFill>
                <a:srgbClr val="FFFF00"/>
              </a:solidFill>
              <a:effectLst/>
              <a:latin typeface="Arial" charset="0"/>
            </a:endParaRPr>
          </a:p>
          <a:p>
            <a:pPr algn="just">
              <a:lnSpc>
                <a:spcPct val="80000"/>
              </a:lnSpc>
            </a:pPr>
            <a:r>
              <a:rPr lang="el-GR" sz="1800" b="1" smtClean="0">
                <a:solidFill>
                  <a:srgbClr val="FFFF00"/>
                </a:solidFill>
                <a:effectLst/>
                <a:latin typeface="Arial" charset="0"/>
              </a:rPr>
              <a:t>Το παιδί δεν έχει ιδιωτική ζωή</a:t>
            </a:r>
            <a:r>
              <a:rPr lang="el-GR" sz="1800" smtClean="0">
                <a:effectLst/>
              </a:rPr>
              <a:t> </a:t>
            </a:r>
            <a:endParaRPr lang="en-US" sz="1800" b="1" smtClean="0">
              <a:solidFill>
                <a:srgbClr val="FFFF00"/>
              </a:solidFill>
              <a:effectLst/>
              <a:latin typeface="Arial" charset="0"/>
            </a:endParaRPr>
          </a:p>
          <a:p>
            <a:pPr algn="just">
              <a:lnSpc>
                <a:spcPct val="80000"/>
              </a:lnSpc>
            </a:pPr>
            <a:endParaRPr lang="en-US" sz="1800" b="1" smtClean="0">
              <a:solidFill>
                <a:srgbClr val="FFFF00"/>
              </a:solidFill>
              <a:effectLst/>
              <a:latin typeface="Arial" charset="0"/>
            </a:endParaRPr>
          </a:p>
          <a:p>
            <a:pPr algn="just">
              <a:lnSpc>
                <a:spcPct val="80000"/>
              </a:lnSpc>
            </a:pPr>
            <a:r>
              <a:rPr lang="el-GR" sz="1800" b="1" smtClean="0">
                <a:solidFill>
                  <a:srgbClr val="FFFF00"/>
                </a:solidFill>
                <a:effectLst/>
                <a:latin typeface="Arial" charset="0"/>
              </a:rPr>
              <a:t>Η φυσική απόσταση μεταξύ του παιδιού και της βιολογικής του οικογένειας</a:t>
            </a:r>
            <a:r>
              <a:rPr lang="en-US" sz="1800" b="1" smtClean="0">
                <a:solidFill>
                  <a:srgbClr val="FFFF00"/>
                </a:solidFill>
                <a:effectLst/>
                <a:latin typeface="Arial" charset="0"/>
              </a:rPr>
              <a:t> </a:t>
            </a:r>
            <a:r>
              <a:rPr lang="el-GR" sz="1800" b="1" smtClean="0">
                <a:solidFill>
                  <a:srgbClr val="FFFF00"/>
                </a:solidFill>
                <a:effectLst/>
                <a:latin typeface="Arial" charset="0"/>
              </a:rPr>
              <a:t>εμποδίζει την επαφή μεταξύ</a:t>
            </a:r>
            <a:r>
              <a:rPr lang="en-US" sz="1800" b="1" smtClean="0">
                <a:solidFill>
                  <a:srgbClr val="FFFF00"/>
                </a:solidFill>
                <a:effectLst/>
                <a:latin typeface="Arial" charset="0"/>
              </a:rPr>
              <a:t> </a:t>
            </a:r>
            <a:r>
              <a:rPr lang="el-GR" sz="1800" b="1" smtClean="0">
                <a:solidFill>
                  <a:srgbClr val="FFFF00"/>
                </a:solidFill>
                <a:effectLst/>
                <a:latin typeface="Arial" charset="0"/>
              </a:rPr>
              <a:t>τους.</a:t>
            </a:r>
            <a:endParaRPr lang="en-US" sz="1800" b="1" smtClean="0">
              <a:solidFill>
                <a:srgbClr val="FFFF00"/>
              </a:solidFill>
              <a:effectLst/>
              <a:latin typeface="Arial" charset="0"/>
            </a:endParaRPr>
          </a:p>
          <a:p>
            <a:pPr algn="just">
              <a:lnSpc>
                <a:spcPct val="80000"/>
              </a:lnSpc>
            </a:pPr>
            <a:endParaRPr lang="en-US" sz="1800" b="1" smtClean="0">
              <a:solidFill>
                <a:srgbClr val="FFFF00"/>
              </a:solidFill>
              <a:effectLst/>
              <a:latin typeface="Arial" charset="0"/>
            </a:endParaRPr>
          </a:p>
          <a:p>
            <a:pPr algn="just">
              <a:lnSpc>
                <a:spcPct val="80000"/>
              </a:lnSpc>
            </a:pPr>
            <a:r>
              <a:rPr lang="el-GR" sz="1800" b="1" smtClean="0">
                <a:solidFill>
                  <a:srgbClr val="FFFF00"/>
                </a:solidFill>
                <a:effectLst/>
                <a:latin typeface="Arial" charset="0"/>
              </a:rPr>
              <a:t>Ο φροντιστής αλλάζει διαρκώς. </a:t>
            </a:r>
            <a:endParaRPr lang="en-US" sz="1800" b="1" smtClean="0">
              <a:solidFill>
                <a:srgbClr val="FFFF00"/>
              </a:solidFill>
              <a:effectLst/>
              <a:latin typeface="Arial" charset="0"/>
            </a:endParaRPr>
          </a:p>
          <a:p>
            <a:pPr algn="just">
              <a:lnSpc>
                <a:spcPct val="80000"/>
              </a:lnSpc>
            </a:pPr>
            <a:endParaRPr lang="en-US" sz="1800" b="1" smtClean="0">
              <a:solidFill>
                <a:srgbClr val="FFFF00"/>
              </a:solidFill>
              <a:effectLst/>
              <a:latin typeface="Arial" charset="0"/>
            </a:endParaRPr>
          </a:p>
          <a:p>
            <a:pPr algn="just">
              <a:lnSpc>
                <a:spcPct val="80000"/>
              </a:lnSpc>
            </a:pPr>
            <a:r>
              <a:rPr lang="el-GR" sz="1800" b="1" smtClean="0">
                <a:solidFill>
                  <a:srgbClr val="FFFF00"/>
                </a:solidFill>
                <a:effectLst/>
                <a:latin typeface="Arial" charset="0"/>
              </a:rPr>
              <a:t>Ο φροντιστής δεν είναι εφοδιασμένος με επαρκείς πληροφορίες,</a:t>
            </a:r>
            <a:r>
              <a:rPr lang="en-US" sz="1800" b="1" smtClean="0">
                <a:solidFill>
                  <a:srgbClr val="FFFF00"/>
                </a:solidFill>
                <a:effectLst/>
                <a:latin typeface="Arial" charset="0"/>
              </a:rPr>
              <a:t> </a:t>
            </a:r>
            <a:r>
              <a:rPr lang="el-GR" sz="1800" b="1" smtClean="0">
                <a:solidFill>
                  <a:srgbClr val="FFFF00"/>
                </a:solidFill>
                <a:effectLst/>
                <a:latin typeface="Arial" charset="0"/>
              </a:rPr>
              <a:t>εκπαίδευση και/ή στήριξη για να φροντίσει ένα παιδί με ειδικές ανάγκες</a:t>
            </a:r>
            <a:r>
              <a:rPr lang="el-GR" sz="1800" smtClean="0">
                <a:effectLst/>
              </a:rPr>
              <a:t> </a:t>
            </a:r>
            <a:endParaRPr lang="en-US" sz="1800" smtClean="0">
              <a:effectLst/>
            </a:endParaRPr>
          </a:p>
          <a:p>
            <a:pPr algn="just">
              <a:lnSpc>
                <a:spcPct val="80000"/>
              </a:lnSpc>
            </a:pPr>
            <a:endParaRPr lang="en-US" sz="1800" smtClean="0">
              <a:effectLst/>
            </a:endParaRPr>
          </a:p>
          <a:p>
            <a:pPr algn="just">
              <a:lnSpc>
                <a:spcPct val="80000"/>
              </a:lnSpc>
            </a:pPr>
            <a:r>
              <a:rPr lang="el-GR" sz="1800" b="1" u="sng" smtClean="0">
                <a:solidFill>
                  <a:srgbClr val="FFFF00"/>
                </a:solidFill>
                <a:effectLst/>
                <a:latin typeface="Arial" charset="0"/>
              </a:rPr>
              <a:t>ΤΟ ΠΑΙΔΙ ΔΕ ΣΥΜΜΕΤΕΧΕΙ ΣΤΗ ΔΙΑΔΙΚΑΣΙΑ ΛΗΨΗΣ ΑΠΟΦΑΣΕΩΝ ΠΟΥ</a:t>
            </a:r>
            <a:r>
              <a:rPr lang="en-US" sz="1800" b="1" u="sng" smtClean="0">
                <a:solidFill>
                  <a:srgbClr val="FFFF00"/>
                </a:solidFill>
                <a:effectLst/>
                <a:latin typeface="Arial" charset="0"/>
              </a:rPr>
              <a:t> </a:t>
            </a:r>
            <a:r>
              <a:rPr lang="el-GR" sz="1800" b="1" u="sng" smtClean="0">
                <a:solidFill>
                  <a:srgbClr val="FFFF00"/>
                </a:solidFill>
                <a:effectLst/>
                <a:latin typeface="Arial" charset="0"/>
              </a:rPr>
              <a:t>ΑΦΟΡΟΥΝ ΤΗ ΖΩΗ ΤΟΥ</a:t>
            </a:r>
            <a:endParaRPr lang="el-GR" sz="1800" b="1" u="sng" smtClean="0">
              <a:effectLst/>
            </a:endParaRPr>
          </a:p>
          <a:p>
            <a:pPr>
              <a:lnSpc>
                <a:spcPct val="80000"/>
              </a:lnSpc>
            </a:pPr>
            <a:endParaRPr lang="el-GR" sz="1800" b="1" u="sng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4"/>
          <p:cNvSpPr>
            <a:spLocks noChangeArrowheads="1"/>
          </p:cNvSpPr>
          <p:nvPr/>
        </p:nvSpPr>
        <p:spPr bwMode="auto">
          <a:xfrm>
            <a:off x="1763713" y="1700213"/>
            <a:ext cx="4752975" cy="2927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el-GR" sz="2400" i="1">
              <a:solidFill>
                <a:srgbClr val="1FF133"/>
              </a:solidFill>
              <a:latin typeface="Tahoma" pitchFamily="34" charset="0"/>
            </a:endParaRPr>
          </a:p>
          <a:p>
            <a:r>
              <a:rPr lang="el-GR" sz="2800" i="1">
                <a:solidFill>
                  <a:srgbClr val="1FF133"/>
                </a:solidFill>
                <a:latin typeface="Tahoma" pitchFamily="34" charset="0"/>
              </a:rPr>
              <a:t>Πιστοποίηση ΝΠΙΔ μη κερδοσκοπικού χαρακτήρα ως φορείς παροχής υπηρεσιών κοινωνικής φροντίδας</a:t>
            </a:r>
          </a:p>
          <a:p>
            <a:endParaRPr lang="el-GR" sz="2800" i="1">
              <a:solidFill>
                <a:srgbClr val="1FF133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92100"/>
            <a:ext cx="8229600" cy="587375"/>
          </a:xfrm>
        </p:spPr>
        <p:txBody>
          <a:bodyPr anchorCtr="1"/>
          <a:lstStyle/>
          <a:p>
            <a:pPr eaLnBrk="1" hangingPunct="1">
              <a:defRPr/>
            </a:pPr>
            <a:r>
              <a:rPr lang="el-GR" sz="2400" b="1" i="1" smtClean="0">
                <a:solidFill>
                  <a:srgbClr val="1FF133"/>
                </a:solidFill>
              </a:rPr>
              <a:t>Νομοθετικό Πλαίσιο</a:t>
            </a:r>
            <a:r>
              <a:rPr lang="el-GR" sz="2400" smtClean="0">
                <a:solidFill>
                  <a:srgbClr val="1FF133"/>
                </a:solidFill>
              </a:rPr>
              <a:t> - </a:t>
            </a:r>
            <a:r>
              <a:rPr lang="el-GR" sz="2400" b="1" i="1" smtClean="0">
                <a:solidFill>
                  <a:srgbClr val="1FF133"/>
                </a:solidFill>
              </a:rPr>
              <a:t>Πιστοποίηση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14400"/>
            <a:ext cx="8229600" cy="52165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Κοινή Υπουργική Απόφαση των Υπουργών Οικονομικών και Υγείας και Κοινωνικής Αλληλεγγύης με αριθ. Γ.Π. οικ.9287/27-9-01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el-GR" sz="16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 τροποποιήθηκε με την αντίστοιχη Κοινή Υπουργική Απόφαση με αριθ. Γ.Π.(2)γ/οικ.2858/12-1-05 ρυθμίζει :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όροι,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προϋποθέσεις,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διαδικασία,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ενιαία κριτήρια για να χορηγηθεί η ειδική πιστοποίηση</a:t>
            </a:r>
            <a:r>
              <a:rPr lang="el-GR" sz="1600" b="1" smtClean="0">
                <a:latin typeface="Arial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1600" b="1" smtClean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el-GR" sz="1600" b="1" smtClean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l-GR" sz="1600" b="1" smtClean="0">
                <a:latin typeface="Arial" charset="0"/>
              </a:rPr>
              <a:t>     </a:t>
            </a:r>
            <a:r>
              <a:rPr lang="el-GR" sz="1600" b="1" smtClean="0">
                <a:solidFill>
                  <a:srgbClr val="00FF00"/>
                </a:solidFill>
                <a:latin typeface="Arial" charset="0"/>
              </a:rPr>
              <a:t>Οι επιχορηγήσεις</a:t>
            </a:r>
            <a:r>
              <a:rPr lang="el-GR" sz="1600" b="1" smtClean="0">
                <a:latin typeface="Arial" charset="0"/>
              </a:rPr>
              <a:t> και κάθε είδους παροχές του δημόσιου τομέα μπορεί να </a:t>
            </a:r>
            <a:r>
              <a:rPr lang="el-GR" sz="1600" b="1" smtClean="0">
                <a:solidFill>
                  <a:srgbClr val="00FF00"/>
                </a:solidFill>
                <a:latin typeface="Arial" charset="0"/>
              </a:rPr>
              <a:t>παρέχονται μόνο στους φορείς</a:t>
            </a:r>
            <a:r>
              <a:rPr lang="el-GR" sz="1600" b="1" smtClean="0">
                <a:latin typeface="Arial" charset="0"/>
              </a:rPr>
              <a:t> του Ιδιωτικού Τομέα μη κερδοσκοπικού χαρακτήρα που παρέχουν υπηρεσίες κοινωνικής φροντίδας </a:t>
            </a:r>
            <a:r>
              <a:rPr lang="el-GR" sz="1600" b="1" smtClean="0">
                <a:solidFill>
                  <a:srgbClr val="00FF00"/>
                </a:solidFill>
                <a:latin typeface="Arial" charset="0"/>
              </a:rPr>
              <a:t>οι οποίοι έχουν αναγνωρισθεί ως ειδικώς πιστοποιημένοι</a:t>
            </a:r>
            <a:r>
              <a:rPr lang="el-GR" sz="1600" b="1" smtClean="0">
                <a:latin typeface="Arial" charset="0"/>
              </a:rPr>
              <a:t> φορείς του Εθνικού Συστήματος Κοινωνικής Φροντίδας.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l-GR" sz="1600" b="1" smtClean="0">
                <a:latin typeface="Arial" charset="0"/>
              </a:rPr>
              <a:t>      Οι φορείς του Ιδιωτικού Τομέα μη κερδοσκοπικού χαρακτήρα που παρέχουν υπηρεσίες κοινωνικής φροντίδας και </a:t>
            </a:r>
            <a:r>
              <a:rPr lang="el-GR" sz="1600" b="1" smtClean="0">
                <a:solidFill>
                  <a:srgbClr val="00FF00"/>
                </a:solidFill>
                <a:latin typeface="Arial" charset="0"/>
              </a:rPr>
              <a:t>είναι ειδικώς πιστοποιημένοι</a:t>
            </a:r>
            <a:r>
              <a:rPr lang="el-GR" sz="1600" b="1" smtClean="0">
                <a:latin typeface="Arial" charset="0"/>
              </a:rPr>
              <a:t> μπορούν να </a:t>
            </a:r>
            <a:r>
              <a:rPr lang="el-GR" sz="1600" b="1" smtClean="0">
                <a:solidFill>
                  <a:srgbClr val="00FF00"/>
                </a:solidFill>
                <a:latin typeface="Arial" charset="0"/>
              </a:rPr>
              <a:t>συνάπτουν προγραμματικές συμβάσεις με το Υπουργείο Υγείας και Κοινωνικής Αλληλεγγύης</a:t>
            </a:r>
            <a:r>
              <a:rPr lang="el-GR" sz="1600" b="1" smtClean="0">
                <a:latin typeface="Arial" charset="0"/>
              </a:rPr>
              <a:t> και τους άλλους φορείς του Εθνικού Συστήματος Κοινωνικής Φροντίδας για τη μελέτη και εκτέλεση προγραμμάτων κοινωνικής φροντίδας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l-GR" sz="16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Τίτλος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l-GR" sz="2400" b="1" i="1" smtClean="0">
                <a:solidFill>
                  <a:srgbClr val="00FF00"/>
                </a:solidFill>
              </a:rPr>
              <a:t>ΠΙΣΤΟΠΟΙΗΣΗ</a:t>
            </a:r>
            <a:r>
              <a:rPr lang="el-GR" sz="2400" b="1" i="1" smtClean="0">
                <a:latin typeface="Verdana" pitchFamily="34" charset="0"/>
              </a:rPr>
              <a:t> </a:t>
            </a:r>
          </a:p>
        </p:txBody>
      </p:sp>
      <p:sp>
        <p:nvSpPr>
          <p:cNvPr id="48131" name="Θέση περιεχομένου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l-GR" sz="1800" b="1" smtClean="0"/>
              <a:t> </a:t>
            </a:r>
            <a:r>
              <a:rPr lang="el-GR" sz="1800" b="1" smtClean="0">
                <a:solidFill>
                  <a:schemeClr val="tx2"/>
                </a:solidFill>
              </a:rPr>
              <a:t>Νέα Κοινή Υπουργική Απόφαση (Φ.Ε.Κ., 1163/10-04-2012) :</a:t>
            </a:r>
            <a:r>
              <a:rPr lang="el-GR" sz="1800" b="1" smtClean="0"/>
              <a:t> </a:t>
            </a:r>
          </a:p>
          <a:p>
            <a:pPr marL="0" indent="0" eaLnBrk="1" hangingPunct="1">
              <a:buFontTx/>
              <a:buNone/>
              <a:defRPr/>
            </a:pPr>
            <a:endParaRPr lang="el-GR" sz="1800" b="1" smtClean="0"/>
          </a:p>
          <a:p>
            <a:pPr marL="0" indent="0" eaLnBrk="1" hangingPunct="1">
              <a:buFontTx/>
              <a:buNone/>
              <a:defRPr/>
            </a:pPr>
            <a:r>
              <a:rPr lang="el-GR" sz="1800" b="1" smtClean="0">
                <a:solidFill>
                  <a:srgbClr val="00FF00"/>
                </a:solidFill>
              </a:rPr>
              <a:t>Πιστοποίηση Φορέων Παροχής Υπηρεσιών Κοινωνικής φροντίδας του Ιδιωτικού Τομέα μη Κερδοσκοπικού Χαρακτήρα &amp; Μ.Κ.Ο. Εθελοντικού Χαρακτήρα</a:t>
            </a:r>
            <a:r>
              <a:rPr lang="el-GR" sz="1800" b="1" smtClean="0"/>
              <a:t> </a:t>
            </a:r>
            <a:br>
              <a:rPr lang="el-GR" sz="1800" b="1" smtClean="0"/>
            </a:br>
            <a:r>
              <a:rPr lang="el-GR" sz="1800" b="1" smtClean="0"/>
              <a:t> </a:t>
            </a:r>
            <a:br>
              <a:rPr lang="el-GR" sz="1800" b="1" smtClean="0"/>
            </a:br>
            <a:r>
              <a:rPr lang="el-GR" sz="1800" b="1" smtClean="0"/>
              <a:t/>
            </a:r>
            <a:br>
              <a:rPr lang="el-GR" sz="1800" b="1" smtClean="0"/>
            </a:br>
            <a:r>
              <a:rPr lang="el-GR" sz="1800" b="1" smtClean="0"/>
              <a:t> </a:t>
            </a:r>
            <a:r>
              <a:rPr lang="el-GR" sz="1800" b="1" i="1" smtClean="0"/>
              <a:t>Πληροφοριακό Σύστημα Παρακολούθησης &amp; Αξιολόγησης για την Πιστοποίηση</a:t>
            </a:r>
            <a:br>
              <a:rPr lang="el-GR" sz="1800" b="1" i="1" smtClean="0"/>
            </a:br>
            <a:r>
              <a:rPr lang="el-GR" sz="1800" b="1" i="1" smtClean="0"/>
              <a:t>- Π.Σ.Π.Α.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Θέση περιεχομένου 2"/>
          <p:cNvSpPr>
            <a:spLocks noGrp="1"/>
          </p:cNvSpPr>
          <p:nvPr>
            <p:ph idx="4294967295"/>
          </p:nvPr>
        </p:nvSpPr>
        <p:spPr>
          <a:xfrm>
            <a:off x="395288" y="260350"/>
            <a:ext cx="8207375" cy="5976938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l-GR" sz="2400" b="1" i="1" u="sng" smtClean="0">
                <a:solidFill>
                  <a:srgbClr val="1FF133"/>
                </a:solidFill>
              </a:rPr>
              <a:t>ΣΤΑΔΙΑ ΠΙΣΤΟΠΟΙΗΣΗΣ</a:t>
            </a:r>
          </a:p>
          <a:p>
            <a:pPr marL="0" indent="0" algn="ctr" eaLnBrk="1" hangingPunct="1">
              <a:buFontTx/>
              <a:buNone/>
              <a:defRPr/>
            </a:pPr>
            <a:endParaRPr lang="el-GR" b="1" smtClean="0"/>
          </a:p>
        </p:txBody>
      </p:sp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323850" y="2940050"/>
            <a:ext cx="1511300" cy="488950"/>
          </a:xfrm>
          <a:prstGeom prst="rect">
            <a:avLst/>
          </a:prstGeom>
          <a:solidFill>
            <a:srgbClr val="0070C0">
              <a:alpha val="51000"/>
            </a:srgbClr>
          </a:solidFill>
        </p:spPr>
        <p:txBody>
          <a:bodyPr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  <a:defRPr/>
            </a:pPr>
            <a:r>
              <a:rPr lang="el-GR" dirty="0" smtClean="0"/>
              <a:t>ΑΙΤΗΣΗ ΦΟΡΕΑ</a:t>
            </a:r>
            <a:endParaRPr lang="en-US" dirty="0" smtClean="0"/>
          </a:p>
          <a:p>
            <a:pPr marL="0" indent="0" algn="ctr">
              <a:buFont typeface="Arial" pitchFamily="34" charset="0"/>
              <a:buNone/>
              <a:defRPr/>
            </a:pPr>
            <a:r>
              <a:rPr lang="en-US" sz="3000" b="0" smtClean="0"/>
              <a:t>on line</a:t>
            </a:r>
            <a:endParaRPr lang="el-GR" sz="3000" b="0" dirty="0"/>
          </a:p>
          <a:p>
            <a:pPr marL="0" indent="0" algn="ctr">
              <a:buFont typeface="Arial" pitchFamily="34" charset="0"/>
              <a:buNone/>
              <a:defRPr/>
            </a:pPr>
            <a:endParaRPr lang="el-GR" dirty="0" smtClean="0"/>
          </a:p>
          <a:p>
            <a:pPr marL="0" indent="0" algn="ctr">
              <a:buFont typeface="Arial" pitchFamily="34" charset="0"/>
              <a:buNone/>
              <a:defRPr/>
            </a:pPr>
            <a:endParaRPr lang="el-GR" dirty="0"/>
          </a:p>
        </p:txBody>
      </p:sp>
      <p:sp>
        <p:nvSpPr>
          <p:cNvPr id="5" name="Θέση περιεχομένου 2"/>
          <p:cNvSpPr txBox="1">
            <a:spLocks/>
          </p:cNvSpPr>
          <p:nvPr/>
        </p:nvSpPr>
        <p:spPr>
          <a:xfrm>
            <a:off x="3109913" y="2116138"/>
            <a:ext cx="2665412" cy="881062"/>
          </a:xfrm>
          <a:prstGeom prst="rect">
            <a:avLst/>
          </a:prstGeom>
          <a:solidFill>
            <a:srgbClr val="00B050">
              <a:alpha val="27000"/>
            </a:srgbClr>
          </a:solidFill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  <a:defRPr/>
            </a:pPr>
            <a:r>
              <a:rPr lang="el-GR" sz="6400" dirty="0" smtClean="0"/>
              <a:t>ΠΛΗΡΟΦΟΡΙΑΚΟ ΣΥΣΤΗΜΑ </a:t>
            </a:r>
            <a:r>
              <a:rPr lang="el-GR" sz="5600" dirty="0" smtClean="0"/>
              <a:t>Π.Ε.</a:t>
            </a:r>
          </a:p>
          <a:p>
            <a:pPr marL="0" indent="0" algn="ctr">
              <a:buFont typeface="Arial" pitchFamily="34" charset="0"/>
              <a:buNone/>
              <a:defRPr/>
            </a:pPr>
            <a:r>
              <a:rPr lang="el-GR" sz="5600" dirty="0" smtClean="0"/>
              <a:t>Ε.Κ.Κ.Α.</a:t>
            </a:r>
          </a:p>
          <a:p>
            <a:pPr marL="0" indent="0" algn="ctr">
              <a:buFont typeface="Arial" pitchFamily="34" charset="0"/>
              <a:buNone/>
              <a:defRPr/>
            </a:pPr>
            <a:r>
              <a:rPr lang="el-GR" sz="5600" dirty="0" smtClean="0"/>
              <a:t>Υπουργείο</a:t>
            </a:r>
          </a:p>
          <a:p>
            <a:pPr marL="0" indent="0" algn="ctr">
              <a:buFont typeface="Arial" pitchFamily="34" charset="0"/>
              <a:buNone/>
              <a:defRPr/>
            </a:pPr>
            <a:endParaRPr lang="el-GR" dirty="0"/>
          </a:p>
        </p:txBody>
      </p:sp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2227263" y="4527550"/>
            <a:ext cx="1438275" cy="498475"/>
          </a:xfrm>
          <a:prstGeom prst="rect">
            <a:avLst/>
          </a:prstGeom>
          <a:solidFill>
            <a:srgbClr val="FF0000">
              <a:alpha val="39000"/>
            </a:srgbClr>
          </a:solidFill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  <a:defRPr/>
            </a:pPr>
            <a:r>
              <a:rPr lang="el-GR" b="0" dirty="0" smtClean="0"/>
              <a:t>Εισήγηση περιφερειάρχη</a:t>
            </a:r>
          </a:p>
          <a:p>
            <a:pPr marL="0" indent="0" algn="ctr">
              <a:buFont typeface="Arial" pitchFamily="34" charset="0"/>
              <a:buNone/>
              <a:defRPr/>
            </a:pPr>
            <a:endParaRPr lang="el-GR" dirty="0"/>
          </a:p>
        </p:txBody>
      </p:sp>
      <p:sp>
        <p:nvSpPr>
          <p:cNvPr id="7" name="Θέση περιεχομένου 2"/>
          <p:cNvSpPr txBox="1">
            <a:spLocks/>
          </p:cNvSpPr>
          <p:nvPr/>
        </p:nvSpPr>
        <p:spPr>
          <a:xfrm>
            <a:off x="5184775" y="4527550"/>
            <a:ext cx="1389063" cy="517525"/>
          </a:xfrm>
          <a:prstGeom prst="rect">
            <a:avLst/>
          </a:prstGeom>
          <a:solidFill>
            <a:srgbClr val="FF0000">
              <a:alpha val="39000"/>
            </a:srgbClr>
          </a:solidFill>
        </p:spPr>
        <p:txBody>
          <a:bodyPr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  <a:defRPr/>
            </a:pPr>
            <a:r>
              <a:rPr lang="el-GR" b="0" dirty="0" smtClean="0"/>
              <a:t>Γνωμοδότηση Ε.Κ.Κ.Α.</a:t>
            </a:r>
          </a:p>
          <a:p>
            <a:pPr marL="0" indent="0" algn="ctr">
              <a:buFont typeface="Arial" pitchFamily="34" charset="0"/>
              <a:buNone/>
              <a:defRPr/>
            </a:pPr>
            <a:endParaRPr lang="el-GR" b="0" dirty="0"/>
          </a:p>
        </p:txBody>
      </p:sp>
      <p:sp>
        <p:nvSpPr>
          <p:cNvPr id="10" name="Θέση περιεχομένου 2"/>
          <p:cNvSpPr txBox="1">
            <a:spLocks/>
          </p:cNvSpPr>
          <p:nvPr/>
        </p:nvSpPr>
        <p:spPr>
          <a:xfrm>
            <a:off x="7308850" y="3178175"/>
            <a:ext cx="1581150" cy="800100"/>
          </a:xfrm>
          <a:prstGeom prst="rect">
            <a:avLst/>
          </a:prstGeom>
          <a:solidFill>
            <a:srgbClr val="FF0000">
              <a:alpha val="39000"/>
            </a:srgbClr>
          </a:solidFill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  <a:defRPr/>
            </a:pPr>
            <a:r>
              <a:rPr lang="el-GR" sz="6000" b="0" dirty="0" smtClean="0"/>
              <a:t>Υπουργική απόφαση</a:t>
            </a:r>
          </a:p>
          <a:p>
            <a:pPr marL="0" indent="0" algn="ctr">
              <a:buFont typeface="Arial" pitchFamily="34" charset="0"/>
              <a:buNone/>
              <a:defRPr/>
            </a:pPr>
            <a:r>
              <a:rPr lang="el-GR" sz="4800" b="0" dirty="0" smtClean="0"/>
              <a:t>Φ.Ε.Κ.</a:t>
            </a:r>
          </a:p>
          <a:p>
            <a:pPr marL="0" indent="0" algn="ctr">
              <a:buFont typeface="Arial" pitchFamily="34" charset="0"/>
              <a:buNone/>
              <a:defRPr/>
            </a:pPr>
            <a:r>
              <a:rPr lang="el-GR" sz="4800" b="0" dirty="0" smtClean="0"/>
              <a:t>Μητρώο</a:t>
            </a:r>
          </a:p>
          <a:p>
            <a:pPr marL="0" indent="0" algn="ctr">
              <a:buFont typeface="Arial" pitchFamily="34" charset="0"/>
              <a:buNone/>
              <a:defRPr/>
            </a:pPr>
            <a:endParaRPr lang="el-GR" b="0" dirty="0"/>
          </a:p>
        </p:txBody>
      </p:sp>
      <p:sp>
        <p:nvSpPr>
          <p:cNvPr id="11" name="Θέση περιεχομένου 2"/>
          <p:cNvSpPr txBox="1">
            <a:spLocks/>
          </p:cNvSpPr>
          <p:nvPr/>
        </p:nvSpPr>
        <p:spPr>
          <a:xfrm>
            <a:off x="4041775" y="5541963"/>
            <a:ext cx="890588" cy="319087"/>
          </a:xfrm>
          <a:prstGeom prst="rect">
            <a:avLst/>
          </a:prstGeom>
          <a:solidFill>
            <a:srgbClr val="0070C0">
              <a:alpha val="51000"/>
            </a:srgbClr>
          </a:solidFill>
        </p:spPr>
        <p:txBody>
          <a:bodyPr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  <a:defRPr/>
            </a:pPr>
            <a:r>
              <a:rPr lang="el-GR" dirty="0" smtClean="0"/>
              <a:t>Ε.Κ.Κ.Α.</a:t>
            </a:r>
          </a:p>
          <a:p>
            <a:pPr marL="0" indent="0" algn="ctr">
              <a:buFont typeface="Arial" pitchFamily="34" charset="0"/>
              <a:buNone/>
              <a:defRPr/>
            </a:pPr>
            <a:endParaRPr lang="el-GR" dirty="0"/>
          </a:p>
        </p:txBody>
      </p:sp>
      <p:sp>
        <p:nvSpPr>
          <p:cNvPr id="12" name="Θέση περιεχομένου 2"/>
          <p:cNvSpPr txBox="1">
            <a:spLocks/>
          </p:cNvSpPr>
          <p:nvPr/>
        </p:nvSpPr>
        <p:spPr>
          <a:xfrm>
            <a:off x="5184775" y="3222625"/>
            <a:ext cx="1389063" cy="698500"/>
          </a:xfrm>
          <a:prstGeom prst="rect">
            <a:avLst/>
          </a:prstGeom>
          <a:solidFill>
            <a:srgbClr val="0070C0">
              <a:alpha val="51000"/>
            </a:srgbClr>
          </a:solidFill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  <a:defRPr/>
            </a:pPr>
            <a:r>
              <a:rPr lang="el-GR" dirty="0" smtClean="0"/>
              <a:t>ΥΠΟΥΡΓΕΙΟ</a:t>
            </a:r>
          </a:p>
          <a:p>
            <a:pPr marL="0" indent="0" algn="ctr">
              <a:buFont typeface="Arial" pitchFamily="34" charset="0"/>
              <a:buNone/>
              <a:defRPr/>
            </a:pPr>
            <a:r>
              <a:rPr lang="el-GR" sz="2500" dirty="0" smtClean="0"/>
              <a:t>Τμήμα εθελοντισμού</a:t>
            </a:r>
          </a:p>
          <a:p>
            <a:pPr marL="0" indent="0" algn="ctr">
              <a:buFont typeface="Arial" pitchFamily="34" charset="0"/>
              <a:buNone/>
              <a:defRPr/>
            </a:pPr>
            <a:endParaRPr lang="el-GR" dirty="0" smtClean="0"/>
          </a:p>
          <a:p>
            <a:pPr marL="0" indent="0" algn="ctr">
              <a:buFont typeface="Arial" pitchFamily="34" charset="0"/>
              <a:buNone/>
              <a:defRPr/>
            </a:pPr>
            <a:endParaRPr lang="el-GR" dirty="0"/>
          </a:p>
        </p:txBody>
      </p:sp>
      <p:sp>
        <p:nvSpPr>
          <p:cNvPr id="37898" name="Θέση περιεχομένου 2"/>
          <p:cNvSpPr txBox="1">
            <a:spLocks/>
          </p:cNvSpPr>
          <p:nvPr/>
        </p:nvSpPr>
        <p:spPr bwMode="auto">
          <a:xfrm>
            <a:off x="2174875" y="3343275"/>
            <a:ext cx="1544638" cy="468313"/>
          </a:xfrm>
          <a:prstGeom prst="rect">
            <a:avLst/>
          </a:prstGeom>
          <a:solidFill>
            <a:srgbClr val="0070C0">
              <a:alpha val="5098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l-GR" sz="1200">
                <a:solidFill>
                  <a:schemeClr val="tx1"/>
                </a:solidFill>
                <a:latin typeface="Arial" charset="0"/>
              </a:rPr>
              <a:t>ΠΕΡΙΦΕΡΕΙΑΚΕΣ ΕΝΟΤΗΤΕΣ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l-GR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4" name="Θέση περιεχομένου 2"/>
          <p:cNvSpPr txBox="1">
            <a:spLocks/>
          </p:cNvSpPr>
          <p:nvPr/>
        </p:nvSpPr>
        <p:spPr>
          <a:xfrm>
            <a:off x="227013" y="3878263"/>
            <a:ext cx="1704975" cy="646112"/>
          </a:xfrm>
          <a:prstGeom prst="rect">
            <a:avLst/>
          </a:prstGeom>
          <a:solidFill>
            <a:srgbClr val="FFFF00">
              <a:alpha val="45000"/>
            </a:srgbClr>
          </a:solidFill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>
              <a:defRPr/>
            </a:pPr>
            <a:r>
              <a:rPr lang="el-GR" sz="3700" b="0" dirty="0" smtClean="0"/>
              <a:t>Προϋποθέσεις</a:t>
            </a:r>
          </a:p>
          <a:p>
            <a:pPr marL="177800" indent="-177800">
              <a:defRPr/>
            </a:pPr>
            <a:r>
              <a:rPr lang="el-GR" sz="3700" b="0" dirty="0" smtClean="0"/>
              <a:t>Δικαιολογητικά</a:t>
            </a:r>
          </a:p>
          <a:p>
            <a:pPr marL="177800" indent="-177800">
              <a:defRPr/>
            </a:pPr>
            <a:r>
              <a:rPr lang="el-GR" sz="3700" b="0" dirty="0" smtClean="0"/>
              <a:t>Αντιστοίχιση με Ε.Π</a:t>
            </a:r>
            <a:r>
              <a:rPr lang="el-GR" sz="3700" dirty="0" smtClean="0"/>
              <a:t>.</a:t>
            </a:r>
          </a:p>
          <a:p>
            <a:pPr marL="0" indent="0">
              <a:buFont typeface="Arial" pitchFamily="34" charset="0"/>
              <a:buNone/>
              <a:defRPr/>
            </a:pPr>
            <a:endParaRPr lang="el-GR" dirty="0"/>
          </a:p>
        </p:txBody>
      </p:sp>
      <p:cxnSp>
        <p:nvCxnSpPr>
          <p:cNvPr id="26" name="Ευθεία γραμμή σύνδεσης 25"/>
          <p:cNvCxnSpPr>
            <a:stCxn id="4" idx="2"/>
            <a:endCxn id="24" idx="0"/>
          </p:cNvCxnSpPr>
          <p:nvPr/>
        </p:nvCxnSpPr>
        <p:spPr>
          <a:xfrm>
            <a:off x="1079500" y="3429000"/>
            <a:ext cx="0" cy="4492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Ευθύγραμμο βέλος σύνδεσης 41"/>
          <p:cNvCxnSpPr>
            <a:stCxn id="37898" idx="2"/>
            <a:endCxn id="6" idx="0"/>
          </p:cNvCxnSpPr>
          <p:nvPr/>
        </p:nvCxnSpPr>
        <p:spPr>
          <a:xfrm>
            <a:off x="2946400" y="3811588"/>
            <a:ext cx="0" cy="71596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Ευθύγραμμο βέλος σύνδεσης 43"/>
          <p:cNvCxnSpPr>
            <a:stCxn id="6" idx="2"/>
            <a:endCxn id="11" idx="1"/>
          </p:cNvCxnSpPr>
          <p:nvPr/>
        </p:nvCxnSpPr>
        <p:spPr>
          <a:xfrm>
            <a:off x="2946400" y="5026025"/>
            <a:ext cx="1095375" cy="67627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Ευθύγραμμο βέλος σύνδεσης 47"/>
          <p:cNvCxnSpPr>
            <a:stCxn id="11" idx="3"/>
            <a:endCxn id="7" idx="2"/>
          </p:cNvCxnSpPr>
          <p:nvPr/>
        </p:nvCxnSpPr>
        <p:spPr>
          <a:xfrm flipV="1">
            <a:off x="4932363" y="5045075"/>
            <a:ext cx="946150" cy="6572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Ευθύγραμμο βέλος σύνδεσης 53"/>
          <p:cNvCxnSpPr>
            <a:stCxn id="12" idx="3"/>
            <a:endCxn id="10" idx="1"/>
          </p:cNvCxnSpPr>
          <p:nvPr/>
        </p:nvCxnSpPr>
        <p:spPr>
          <a:xfrm>
            <a:off x="6573838" y="3571875"/>
            <a:ext cx="735012" cy="63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05" name="Θέση περιεχομένου 2"/>
          <p:cNvSpPr txBox="1">
            <a:spLocks/>
          </p:cNvSpPr>
          <p:nvPr/>
        </p:nvSpPr>
        <p:spPr bwMode="auto">
          <a:xfrm>
            <a:off x="7308850" y="4352925"/>
            <a:ext cx="1581150" cy="515938"/>
          </a:xfrm>
          <a:prstGeom prst="rect">
            <a:avLst/>
          </a:prstGeom>
          <a:solidFill>
            <a:srgbClr val="FFFF00">
              <a:alpha val="4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93663" algn="l">
              <a:spcBef>
                <a:spcPct val="20000"/>
              </a:spcBef>
              <a:buFont typeface="Arial" charset="0"/>
              <a:buChar char="•"/>
              <a:tabLst>
                <a:tab pos="93663" algn="l"/>
              </a:tabLst>
            </a:pPr>
            <a:r>
              <a:rPr lang="el-GR" sz="1000" b="0">
                <a:solidFill>
                  <a:schemeClr val="tx1"/>
                </a:solidFill>
                <a:latin typeface="Arial" charset="0"/>
              </a:rPr>
              <a:t>Άρση πιστοποίησης</a:t>
            </a:r>
          </a:p>
          <a:p>
            <a:pPr indent="93663" algn="l">
              <a:spcBef>
                <a:spcPct val="20000"/>
              </a:spcBef>
              <a:buFont typeface="Arial" charset="0"/>
              <a:buChar char="•"/>
              <a:tabLst>
                <a:tab pos="93663" algn="l"/>
              </a:tabLst>
            </a:pPr>
            <a:r>
              <a:rPr lang="el-GR" sz="1000" b="0">
                <a:solidFill>
                  <a:schemeClr val="tx1"/>
                </a:solidFill>
                <a:latin typeface="Arial" charset="0"/>
              </a:rPr>
              <a:t>Ενστάσεις</a:t>
            </a:r>
          </a:p>
        </p:txBody>
      </p:sp>
      <p:cxnSp>
        <p:nvCxnSpPr>
          <p:cNvPr id="79" name="Γωνιακή σύνδεση 78"/>
          <p:cNvCxnSpPr>
            <a:stCxn id="4" idx="0"/>
            <a:endCxn id="5" idx="1"/>
          </p:cNvCxnSpPr>
          <p:nvPr/>
        </p:nvCxnSpPr>
        <p:spPr>
          <a:xfrm rot="5400000" flipH="1" flipV="1">
            <a:off x="1903413" y="1733550"/>
            <a:ext cx="382587" cy="2030413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Ευθύγραμμο βέλος σύνδεσης 81"/>
          <p:cNvCxnSpPr>
            <a:stCxn id="5" idx="2"/>
            <a:endCxn id="37898" idx="0"/>
          </p:cNvCxnSpPr>
          <p:nvPr/>
        </p:nvCxnSpPr>
        <p:spPr>
          <a:xfrm flipH="1">
            <a:off x="2946400" y="2997200"/>
            <a:ext cx="1495425" cy="34607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Ευθύγραμμο βέλος σύνδεσης 88"/>
          <p:cNvCxnSpPr>
            <a:stCxn id="7" idx="0"/>
            <a:endCxn id="12" idx="2"/>
          </p:cNvCxnSpPr>
          <p:nvPr/>
        </p:nvCxnSpPr>
        <p:spPr>
          <a:xfrm flipV="1">
            <a:off x="5878513" y="3921125"/>
            <a:ext cx="0" cy="6064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Έκρηξη 2 231"/>
          <p:cNvSpPr/>
          <p:nvPr/>
        </p:nvSpPr>
        <p:spPr>
          <a:xfrm>
            <a:off x="323850" y="5157788"/>
            <a:ext cx="2087563" cy="1498600"/>
          </a:xfrm>
          <a:prstGeom prst="irregularSeal2">
            <a:avLst/>
          </a:prstGeom>
          <a:solidFill>
            <a:srgbClr val="FF000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just">
              <a:defRPr/>
            </a:pPr>
            <a:r>
              <a:rPr lang="el-GR" sz="1100" b="0" dirty="0">
                <a:solidFill>
                  <a:schemeClr val="tx1"/>
                </a:solidFill>
              </a:rPr>
              <a:t>Μέγιστη διάρκεια </a:t>
            </a:r>
          </a:p>
          <a:p>
            <a:pPr algn="just">
              <a:defRPr/>
            </a:pPr>
            <a:r>
              <a:rPr lang="el-GR" sz="1100" b="0" dirty="0">
                <a:solidFill>
                  <a:schemeClr val="tx1"/>
                </a:solidFill>
              </a:rPr>
              <a:t>διαδικασίας </a:t>
            </a:r>
          </a:p>
          <a:p>
            <a:pPr algn="just">
              <a:defRPr/>
            </a:pPr>
            <a:r>
              <a:rPr lang="el-GR" sz="1100" b="0" dirty="0">
                <a:solidFill>
                  <a:schemeClr val="tx1"/>
                </a:solidFill>
              </a:rPr>
              <a:t>πιστοποίησης: </a:t>
            </a:r>
          </a:p>
          <a:p>
            <a:pPr algn="just">
              <a:defRPr/>
            </a:pPr>
            <a:r>
              <a:rPr lang="el-GR" sz="1100" dirty="0">
                <a:solidFill>
                  <a:schemeClr val="tx1"/>
                </a:solidFill>
              </a:rPr>
              <a:t>6 μήνες</a:t>
            </a:r>
          </a:p>
        </p:txBody>
      </p:sp>
      <p:sp>
        <p:nvSpPr>
          <p:cNvPr id="237" name="Έκρηξη 2 236"/>
          <p:cNvSpPr/>
          <p:nvPr/>
        </p:nvSpPr>
        <p:spPr>
          <a:xfrm>
            <a:off x="6573838" y="5287963"/>
            <a:ext cx="2143125" cy="1368425"/>
          </a:xfrm>
          <a:prstGeom prst="irregularSeal2">
            <a:avLst/>
          </a:prstGeom>
          <a:solidFill>
            <a:srgbClr val="FF000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just">
              <a:defRPr/>
            </a:pPr>
            <a:r>
              <a:rPr lang="el-GR" sz="1100" b="0" dirty="0">
                <a:solidFill>
                  <a:schemeClr val="tx1"/>
                </a:solidFill>
              </a:rPr>
              <a:t>Παρακολούθηση </a:t>
            </a:r>
          </a:p>
          <a:p>
            <a:pPr algn="just">
              <a:defRPr/>
            </a:pPr>
            <a:r>
              <a:rPr lang="el-GR" sz="1100" b="0" dirty="0">
                <a:solidFill>
                  <a:schemeClr val="tx1"/>
                </a:solidFill>
              </a:rPr>
              <a:t>της πορείας </a:t>
            </a:r>
          </a:p>
          <a:p>
            <a:pPr algn="just">
              <a:defRPr/>
            </a:pPr>
            <a:r>
              <a:rPr lang="el-GR" sz="1100" b="0" dirty="0">
                <a:solidFill>
                  <a:schemeClr val="tx1"/>
                </a:solidFill>
              </a:rPr>
              <a:t>της αίτησής </a:t>
            </a:r>
            <a:endParaRPr lang="el-GR" sz="2000" b="0" dirty="0">
              <a:solidFill>
                <a:schemeClr val="tx1"/>
              </a:solidFill>
            </a:endParaRPr>
          </a:p>
        </p:txBody>
      </p:sp>
      <p:cxnSp>
        <p:nvCxnSpPr>
          <p:cNvPr id="239" name="Ευθεία γραμμή σύνδεσης 238"/>
          <p:cNvCxnSpPr>
            <a:stCxn id="10" idx="2"/>
            <a:endCxn id="37905" idx="0"/>
          </p:cNvCxnSpPr>
          <p:nvPr/>
        </p:nvCxnSpPr>
        <p:spPr>
          <a:xfrm>
            <a:off x="8099425" y="3978275"/>
            <a:ext cx="0" cy="3746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el-GR" sz="2400" b="1" i="1" u="sng" smtClean="0">
                <a:solidFill>
                  <a:srgbClr val="1FF133"/>
                </a:solidFill>
              </a:rPr>
              <a:t>ΠΡΟΫΠΟΘΕΣΕΙΣ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endParaRPr lang="el-GR" sz="2400" b="1" i="1" u="sng" smtClean="0">
              <a:solidFill>
                <a:srgbClr val="1FF133"/>
              </a:solidFill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Εγγραφή στο Ε.Μ.Φ. (αφορά Μ.Κ.Ο και Ν.Π.Ι.Δ.)</a:t>
            </a:r>
          </a:p>
          <a:p>
            <a:pPr marL="0" indent="0" eaLnBrk="1" hangingPunct="1">
              <a:lnSpc>
                <a:spcPct val="80000"/>
              </a:lnSpc>
              <a:defRPr/>
            </a:pPr>
            <a:endParaRPr lang="el-GR" sz="20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Άδεια λειτουργίας ή Απόφαση λειτουργίας δημοσιευμένη σε Φ.Ε.Κ.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l-GR" sz="20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Αυτοτελής νομική προσωπικότητα με αναφορά στο καταστατικό ότι προσφέρει υπηρεσίες κοινωνικής φροντίδας</a:t>
            </a:r>
          </a:p>
          <a:p>
            <a:pPr marL="0" indent="0" eaLnBrk="1" hangingPunct="1">
              <a:lnSpc>
                <a:spcPct val="80000"/>
              </a:lnSpc>
              <a:defRPr/>
            </a:pPr>
            <a:endParaRPr lang="el-GR" sz="20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Αποδεδειγμένη διετή τουλάχιστον συνεχή λειτουργία</a:t>
            </a:r>
          </a:p>
          <a:p>
            <a:pPr marL="0" indent="0" eaLnBrk="1" hangingPunct="1">
              <a:lnSpc>
                <a:spcPct val="80000"/>
              </a:lnSpc>
              <a:defRPr/>
            </a:pPr>
            <a:endParaRPr lang="el-GR" sz="20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Δικτυακή ιστοσελίδα</a:t>
            </a:r>
          </a:p>
          <a:p>
            <a:pPr marL="0" indent="0" eaLnBrk="1" hangingPunct="1">
              <a:lnSpc>
                <a:spcPct val="80000"/>
              </a:lnSpc>
              <a:defRPr/>
            </a:pPr>
            <a:endParaRPr lang="el-GR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el-GR" sz="2400" b="1" i="1" u="sng" smtClean="0">
                <a:solidFill>
                  <a:srgbClr val="1FF133"/>
                </a:solidFill>
              </a:rPr>
              <a:t>ΔΙΚΑΙΟΛΟΓΗΤΙΚΑ 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el-GR" sz="1500" smtClean="0">
                <a:solidFill>
                  <a:srgbClr val="00FF00"/>
                </a:solidFill>
              </a:rPr>
              <a:t>(Πρωτοβάθμια Κοινωνική φροντίδα)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endParaRPr lang="el-GR" sz="1500" smtClean="0">
              <a:solidFill>
                <a:srgbClr val="00FF00"/>
              </a:solidFill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Έντυπο σκοπιμότητας και βιωσιμότητας (Ειδικό Ερωτηματολόγιο)</a:t>
            </a:r>
          </a:p>
          <a:p>
            <a:pPr marL="0" indent="0" eaLnBrk="1" hangingPunct="1">
              <a:lnSpc>
                <a:spcPct val="80000"/>
              </a:lnSpc>
              <a:defRPr/>
            </a:pPr>
            <a:endParaRPr lang="el-GR" sz="16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Καταστατικό </a:t>
            </a:r>
          </a:p>
          <a:p>
            <a:pPr marL="0" indent="0" eaLnBrk="1" hangingPunct="1">
              <a:lnSpc>
                <a:spcPct val="80000"/>
              </a:lnSpc>
              <a:defRPr/>
            </a:pPr>
            <a:endParaRPr lang="el-GR" sz="16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Απόφαση νομιμοποίησης του εκπροσώπου που υποβάλλει την αίτηση πιστοποίησης</a:t>
            </a:r>
          </a:p>
          <a:p>
            <a:pPr marL="0" indent="0" eaLnBrk="1" hangingPunct="1">
              <a:lnSpc>
                <a:spcPct val="80000"/>
              </a:lnSpc>
              <a:defRPr/>
            </a:pPr>
            <a:endParaRPr lang="el-GR" sz="16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Φορολογική ενημερότητα</a:t>
            </a:r>
          </a:p>
          <a:p>
            <a:pPr marL="0" indent="0" eaLnBrk="1" hangingPunct="1">
              <a:lnSpc>
                <a:spcPct val="80000"/>
              </a:lnSpc>
              <a:defRPr/>
            </a:pPr>
            <a:endParaRPr lang="el-GR" sz="16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Ασφαλιστική ενημερότητα</a:t>
            </a:r>
          </a:p>
          <a:p>
            <a:pPr marL="0" indent="0" eaLnBrk="1" hangingPunct="1">
              <a:lnSpc>
                <a:spcPct val="80000"/>
              </a:lnSpc>
              <a:defRPr/>
            </a:pPr>
            <a:endParaRPr lang="el-GR" sz="16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Υπεύθυνη δήλωση νόμιμου εκπροσώπου</a:t>
            </a:r>
          </a:p>
          <a:p>
            <a:pPr marL="0" indent="0" eaLnBrk="1" hangingPunct="1">
              <a:lnSpc>
                <a:spcPct val="80000"/>
              </a:lnSpc>
              <a:defRPr/>
            </a:pPr>
            <a:endParaRPr lang="el-GR" sz="16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Αποδείξεις – τεκμηρίωση δράσεων κοινωνικής φροντίδας (1 ολοκληρωμένη ή 3 διαφορετικές δράσεις τα 2 τελευταία χρόνια</a:t>
            </a: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)</a:t>
            </a:r>
          </a:p>
          <a:p>
            <a:pPr marL="0" indent="0" algn="ctr" eaLnBrk="1" hangingPunct="1">
              <a:buFontTx/>
              <a:buNone/>
              <a:defRPr/>
            </a:pPr>
            <a:endParaRPr lang="el-GR" sz="2000" b="1" u="sng" smtClean="0">
              <a:solidFill>
                <a:schemeClr val="tx2"/>
              </a:solidFill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l-GR" sz="1600" smtClean="0">
                <a:solidFill>
                  <a:srgbClr val="00FF00"/>
                </a:solidFill>
              </a:rPr>
              <a:t>(Δευτεροβάθμια &amp; Τριτοβάθμια Κοινωνική Φροντίδα)</a:t>
            </a:r>
            <a:endParaRPr lang="el-GR" sz="1600" smtClean="0">
              <a:solidFill>
                <a:schemeClr val="tx2"/>
              </a:solidFill>
            </a:endParaRPr>
          </a:p>
          <a:p>
            <a:pPr marL="0" indent="0" eaLnBrk="1" hangingPunct="1">
              <a:defRPr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Άδεια λειτουργίας (Φ.Ε.Κ.)</a:t>
            </a:r>
          </a:p>
          <a:p>
            <a:pPr marL="0" indent="0" eaLnBrk="1" hangingPunct="1">
              <a:defRPr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Βεβαίωση Πολ. Μηχανικού/Αρχιτέκτονα για προσβασιμότητα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4294967295"/>
          </p:nvPr>
        </p:nvSpPr>
        <p:spPr>
          <a:xfrm>
            <a:off x="323850" y="549275"/>
            <a:ext cx="8407400" cy="5616575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l-GR" sz="2400" b="1" i="1" u="sng" smtClean="0">
                <a:solidFill>
                  <a:srgbClr val="1FF133"/>
                </a:solidFill>
              </a:rPr>
              <a:t>ΚΡΙΤΗΡΙΑ 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l-GR" sz="1400" smtClean="0">
                <a:solidFill>
                  <a:srgbClr val="00FF00"/>
                </a:solidFill>
              </a:rPr>
              <a:t>(Πρωτοβάθμια Κοινωνική φροντίδα)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endParaRPr lang="el-GR" sz="1400" b="1" smtClean="0">
              <a:solidFill>
                <a:srgbClr val="00FF00"/>
              </a:solidFill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l-GR" sz="1400" b="1" smtClean="0">
                <a:solidFill>
                  <a:srgbClr val="FFFF00"/>
                </a:solidFill>
                <a:latin typeface="Arial" charset="0"/>
              </a:rPr>
              <a:t>Επάρκεια και καταλληλότητα δομών/ανθρώπων/οικονομικών πόρων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l-GR" sz="14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l-GR" sz="1400" b="1" smtClean="0">
                <a:solidFill>
                  <a:srgbClr val="FFFF00"/>
                </a:solidFill>
                <a:latin typeface="Arial" charset="0"/>
              </a:rPr>
              <a:t>Προσβασιμότητα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l-GR" sz="14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l-GR" sz="1400" b="1" smtClean="0">
                <a:solidFill>
                  <a:srgbClr val="FFFF00"/>
                </a:solidFill>
                <a:latin typeface="Arial" charset="0"/>
              </a:rPr>
              <a:t>Επάρκεια στοιχειών τεκμηρίωσης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l-GR" sz="14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l-GR" sz="1400" b="1" smtClean="0">
                <a:solidFill>
                  <a:srgbClr val="FFFF00"/>
                </a:solidFill>
                <a:latin typeface="Arial" charset="0"/>
              </a:rPr>
              <a:t>Ποιότητα δράσεων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l-GR" sz="14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l-GR" sz="1400" b="1" smtClean="0">
                <a:solidFill>
                  <a:srgbClr val="FFFF00"/>
                </a:solidFill>
                <a:latin typeface="Arial" charset="0"/>
              </a:rPr>
              <a:t>Ετήσιο επιχειρησιακό πρόγραμμα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l-GR" sz="14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l-GR" sz="1400" b="1" smtClean="0">
                <a:solidFill>
                  <a:srgbClr val="FFFF00"/>
                </a:solidFill>
                <a:latin typeface="Arial" charset="0"/>
              </a:rPr>
              <a:t>Χρήση εργαλείων και διαδικασιών για αξιολόγηση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l-GR" sz="14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l-GR" sz="1400" b="1" smtClean="0">
                <a:solidFill>
                  <a:srgbClr val="FFFF00"/>
                </a:solidFill>
                <a:latin typeface="Arial" charset="0"/>
              </a:rPr>
              <a:t>Συνεργασία με άλλους φορείς/δίκτυα Ελλάδας και εξωτερικού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l-GR" sz="14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l-GR" sz="1400" b="1" smtClean="0">
                <a:solidFill>
                  <a:srgbClr val="FFFF00"/>
                </a:solidFill>
                <a:latin typeface="Arial" charset="0"/>
              </a:rPr>
              <a:t>Διαρκής εκπαίδευση προσωπικού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l-GR" sz="14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l-GR" sz="1400" b="1" smtClean="0">
                <a:solidFill>
                  <a:srgbClr val="FFFF00"/>
                </a:solidFill>
                <a:latin typeface="Arial" charset="0"/>
              </a:rPr>
              <a:t>Ετήσιος απολογισμός δράσεων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l-GR" sz="14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l-GR" sz="1400" b="1" smtClean="0">
                <a:solidFill>
                  <a:srgbClr val="FFFF00"/>
                </a:solidFill>
                <a:latin typeface="Arial" charset="0"/>
              </a:rPr>
              <a:t>Δημοσιότητα δράσεων (εκδόσεις, διάχυση πληροφοριών, κ.α.)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4294967295"/>
          </p:nvPr>
        </p:nvSpPr>
        <p:spPr>
          <a:xfrm>
            <a:off x="250825" y="476250"/>
            <a:ext cx="8229600" cy="5241925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70000"/>
              </a:lnSpc>
              <a:buFontTx/>
              <a:buNone/>
              <a:defRPr/>
            </a:pPr>
            <a:r>
              <a:rPr lang="el-GR" sz="2400" b="1" i="1" u="sng" smtClean="0">
                <a:solidFill>
                  <a:srgbClr val="1FF133"/>
                </a:solidFill>
              </a:rPr>
              <a:t>ΚΡΙΤΗΡΙΑ</a:t>
            </a:r>
          </a:p>
          <a:p>
            <a:pPr marL="0" indent="0" algn="ctr" eaLnBrk="1" hangingPunct="1">
              <a:lnSpc>
                <a:spcPct val="70000"/>
              </a:lnSpc>
              <a:buFontTx/>
              <a:buNone/>
              <a:defRPr/>
            </a:pPr>
            <a:r>
              <a:rPr lang="el-GR" sz="1300" smtClean="0">
                <a:solidFill>
                  <a:srgbClr val="00FF00"/>
                </a:solidFill>
              </a:rPr>
              <a:t>(Δευτεροβάθμια &amp; Τριτοβάθμια Κοινωνική Φροντίδα)</a:t>
            </a:r>
          </a:p>
          <a:p>
            <a:pPr marL="0" indent="0" algn="ctr" eaLnBrk="1" hangingPunct="1">
              <a:lnSpc>
                <a:spcPct val="70000"/>
              </a:lnSpc>
              <a:buFontTx/>
              <a:buNone/>
              <a:defRPr/>
            </a:pPr>
            <a:endParaRPr lang="el-GR" sz="1300" smtClean="0">
              <a:solidFill>
                <a:srgbClr val="00FF00"/>
              </a:solidFill>
            </a:endParaRPr>
          </a:p>
          <a:p>
            <a:pPr marL="0" indent="0" eaLnBrk="1" hangingPunct="1">
              <a:lnSpc>
                <a:spcPct val="70000"/>
              </a:lnSpc>
              <a:defRPr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Επάρκεια στοιχείων τεκμηρίωσης για υπηρεσίες  δευτεροβάθμιας και τριτοβάθμιας κοινωνικής φροντίδας</a:t>
            </a:r>
          </a:p>
          <a:p>
            <a:pPr marL="0" indent="0" eaLnBrk="1" hangingPunct="1">
              <a:lnSpc>
                <a:spcPct val="70000"/>
              </a:lnSpc>
              <a:defRPr/>
            </a:pPr>
            <a:endParaRPr lang="el-GR" sz="18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70000"/>
              </a:lnSpc>
              <a:defRPr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Ποιότητα εγκαταστάσεων</a:t>
            </a:r>
          </a:p>
          <a:p>
            <a:pPr marL="0" indent="0" eaLnBrk="1" hangingPunct="1">
              <a:lnSpc>
                <a:spcPct val="70000"/>
              </a:lnSpc>
              <a:defRPr/>
            </a:pPr>
            <a:endParaRPr lang="el-GR" sz="18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70000"/>
              </a:lnSpc>
              <a:defRPr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Σχέδιο έκτακτης ανάγκης – επάρκεια μέτρων ασφαλείας</a:t>
            </a:r>
          </a:p>
          <a:p>
            <a:pPr marL="0" indent="0" eaLnBrk="1" hangingPunct="1">
              <a:lnSpc>
                <a:spcPct val="70000"/>
              </a:lnSpc>
              <a:defRPr/>
            </a:pPr>
            <a:endParaRPr lang="el-GR" sz="18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70000"/>
              </a:lnSpc>
              <a:defRPr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Ύπαρξη και τήρηση εσωτερικού κανονισμού λειτουργίας</a:t>
            </a:r>
          </a:p>
          <a:p>
            <a:pPr marL="0" indent="0" eaLnBrk="1" hangingPunct="1">
              <a:lnSpc>
                <a:spcPct val="70000"/>
              </a:lnSpc>
              <a:defRPr/>
            </a:pPr>
            <a:endParaRPr lang="el-GR" sz="18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70000"/>
              </a:lnSpc>
              <a:defRPr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Ύπαρξη διεπιστημονικής επιτροπής</a:t>
            </a:r>
          </a:p>
          <a:p>
            <a:pPr marL="0" indent="0" eaLnBrk="1" hangingPunct="1">
              <a:lnSpc>
                <a:spcPct val="70000"/>
              </a:lnSpc>
              <a:defRPr/>
            </a:pPr>
            <a:endParaRPr lang="el-GR" sz="18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70000"/>
              </a:lnSpc>
              <a:defRPr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Εφαρμογή επιστημονικών πρωτοκόλλων</a:t>
            </a:r>
          </a:p>
          <a:p>
            <a:pPr marL="0" indent="0" eaLnBrk="1" hangingPunct="1">
              <a:lnSpc>
                <a:spcPct val="70000"/>
              </a:lnSpc>
              <a:defRPr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 </a:t>
            </a:r>
          </a:p>
          <a:p>
            <a:pPr marL="0" indent="0" eaLnBrk="1" hangingPunct="1">
              <a:lnSpc>
                <a:spcPct val="70000"/>
              </a:lnSpc>
              <a:defRPr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Ενσωμάτωση διεθνών οδηγιών – προδιαγραφών λειτουργίας</a:t>
            </a:r>
          </a:p>
          <a:p>
            <a:pPr marL="0" indent="0" eaLnBrk="1" hangingPunct="1">
              <a:lnSpc>
                <a:spcPct val="70000"/>
              </a:lnSpc>
              <a:defRPr/>
            </a:pPr>
            <a:endParaRPr lang="el-GR" sz="18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70000"/>
              </a:lnSpc>
              <a:defRPr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Επιτροπή δεοντολογίας</a:t>
            </a:r>
          </a:p>
          <a:p>
            <a:pPr marL="0" indent="0" eaLnBrk="1" hangingPunct="1">
              <a:lnSpc>
                <a:spcPct val="70000"/>
              </a:lnSpc>
              <a:defRPr/>
            </a:pPr>
            <a:endParaRPr lang="el-GR" sz="1800" b="1" smtClean="0">
              <a:solidFill>
                <a:srgbClr val="FFFF00"/>
              </a:solidFill>
              <a:latin typeface="Arial" charset="0"/>
            </a:endParaRPr>
          </a:p>
          <a:p>
            <a:pPr marL="0" indent="0" eaLnBrk="1" hangingPunct="1">
              <a:lnSpc>
                <a:spcPct val="70000"/>
              </a:lnSpc>
              <a:defRPr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Προστασία προσωπικών στοιχείων εξυπηρετουμένων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993062" cy="649288"/>
          </a:xfrm>
        </p:spPr>
        <p:txBody>
          <a:bodyPr/>
          <a:lstStyle/>
          <a:p>
            <a:pPr algn="ctr" eaLnBrk="1" hangingPunct="1"/>
            <a:r>
              <a:rPr lang="el-GR" sz="2400" b="1" i="1" smtClean="0">
                <a:solidFill>
                  <a:srgbClr val="1FF133"/>
                </a:solidFill>
                <a:effectLst/>
              </a:rPr>
              <a:t>Εθνικό Μητρώο Παιδικής Προστασίας</a:t>
            </a:r>
          </a:p>
        </p:txBody>
      </p:sp>
      <p:sp>
        <p:nvSpPr>
          <p:cNvPr id="49156" name="Θέση περιεχομένου 2"/>
          <p:cNvSpPr>
            <a:spLocks noGrp="1"/>
          </p:cNvSpPr>
          <p:nvPr>
            <p:ph type="body" idx="1"/>
          </p:nvPr>
        </p:nvSpPr>
        <p:spPr>
          <a:xfrm>
            <a:off x="468313" y="1268413"/>
            <a:ext cx="8229600" cy="4537075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82550" indent="0" eaLnBrk="1" hangingPunct="1">
              <a:lnSpc>
                <a:spcPct val="90000"/>
              </a:lnSpc>
              <a:defRPr/>
            </a:pPr>
            <a:r>
              <a:rPr lang="el-GR" sz="2400" b="1" i="1" smtClean="0">
                <a:solidFill>
                  <a:srgbClr val="FFFF00"/>
                </a:solidFill>
              </a:rPr>
              <a:t>Α) Εθνικό Υπομητρώο Παιδιών σε κίνδυνο </a:t>
            </a:r>
          </a:p>
          <a:p>
            <a:pPr marL="82550" indent="0" eaLnBrk="1" hangingPunct="1">
              <a:lnSpc>
                <a:spcPct val="90000"/>
              </a:lnSpc>
              <a:defRPr/>
            </a:pPr>
            <a:endParaRPr lang="el-GR" sz="2400" b="1" i="1" smtClean="0">
              <a:solidFill>
                <a:srgbClr val="FFFF00"/>
              </a:solidFill>
            </a:endParaRPr>
          </a:p>
          <a:p>
            <a:pPr marL="82550" indent="0" eaLnBrk="1" hangingPunct="1">
              <a:lnSpc>
                <a:spcPct val="90000"/>
              </a:lnSpc>
              <a:defRPr/>
            </a:pPr>
            <a:r>
              <a:rPr lang="el-GR" sz="2400" b="1" i="1" smtClean="0">
                <a:solidFill>
                  <a:srgbClr val="FFFF00"/>
                </a:solidFill>
              </a:rPr>
              <a:t>Β) Εθνικό Μητρώο Υιοθεσιών</a:t>
            </a:r>
          </a:p>
          <a:p>
            <a:pPr marL="82550" indent="0" eaLnBrk="1" hangingPunct="1">
              <a:lnSpc>
                <a:spcPct val="90000"/>
              </a:lnSpc>
              <a:defRPr/>
            </a:pPr>
            <a:endParaRPr lang="el-GR" sz="2400" b="1" i="1" smtClean="0">
              <a:solidFill>
                <a:srgbClr val="FFFF00"/>
              </a:solidFill>
            </a:endParaRPr>
          </a:p>
          <a:p>
            <a:pPr marL="82550" indent="0" eaLnBrk="1" hangingPunct="1">
              <a:lnSpc>
                <a:spcPct val="90000"/>
              </a:lnSpc>
              <a:defRPr/>
            </a:pPr>
            <a:r>
              <a:rPr lang="el-GR" sz="2400" b="1" i="1" smtClean="0">
                <a:solidFill>
                  <a:srgbClr val="FFFF00"/>
                </a:solidFill>
              </a:rPr>
              <a:t>Γ) Εθνικό Μητρώο Αναδόχων Ανηλίκων</a:t>
            </a:r>
          </a:p>
          <a:p>
            <a:pPr marL="82550" indent="0" eaLnBrk="1" hangingPunct="1">
              <a:lnSpc>
                <a:spcPct val="90000"/>
              </a:lnSpc>
              <a:defRPr/>
            </a:pPr>
            <a:endParaRPr lang="el-GR" sz="2400" b="1" i="1" smtClean="0">
              <a:solidFill>
                <a:srgbClr val="FFFF00"/>
              </a:solidFill>
              <a:latin typeface="Arial" charset="0"/>
            </a:endParaRPr>
          </a:p>
          <a:p>
            <a:pPr marL="82550" indent="0" eaLnBrk="1" hangingPunct="1">
              <a:lnSpc>
                <a:spcPct val="90000"/>
              </a:lnSpc>
              <a:defRPr/>
            </a:pPr>
            <a:r>
              <a:rPr lang="el-GR" sz="2400" b="1" i="1" smtClean="0">
                <a:solidFill>
                  <a:srgbClr val="FFFF00"/>
                </a:solidFill>
              </a:rPr>
              <a:t>Δ) Εθνικό Υπομητρώο Παιδιών που είναι σε κλειστή φροντίδα</a:t>
            </a:r>
          </a:p>
          <a:p>
            <a:pPr marL="82550" indent="0" eaLnBrk="1" hangingPunct="1">
              <a:lnSpc>
                <a:spcPct val="90000"/>
              </a:lnSpc>
              <a:defRPr/>
            </a:pPr>
            <a:endParaRPr lang="el-GR" sz="2400" b="1" i="1" smtClean="0">
              <a:solidFill>
                <a:srgbClr val="FFFF00"/>
              </a:solidFill>
            </a:endParaRPr>
          </a:p>
          <a:p>
            <a:pPr marL="82550" indent="0" eaLnBrk="1" hangingPunct="1">
              <a:lnSpc>
                <a:spcPct val="90000"/>
              </a:lnSpc>
              <a:defRPr/>
            </a:pPr>
            <a:r>
              <a:rPr lang="el-GR" sz="2400" b="1" i="1" smtClean="0">
                <a:solidFill>
                  <a:srgbClr val="FFFF00"/>
                </a:solidFill>
              </a:rPr>
              <a:t>Ε) Εθνικό Υπομητρώο Παιδιών που λαμβάνουν επιδοματικές παροχές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1462088" y="931863"/>
            <a:ext cx="3729037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l-GR" sz="2000" i="1">
                <a:solidFill>
                  <a:schemeClr val="tx1"/>
                </a:solidFill>
                <a:latin typeface="Arial" charset="0"/>
              </a:rPr>
              <a:t>ΚΥΑ-αριθ.οικ.49540/04-05-2011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76250"/>
            <a:ext cx="8229600" cy="360363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2400" b="1" i="1" smtClean="0">
                <a:solidFill>
                  <a:srgbClr val="1FF133"/>
                </a:solidFill>
              </a:rPr>
              <a:t/>
            </a:r>
            <a:br>
              <a:rPr lang="el-GR" sz="2400" b="1" i="1" smtClean="0">
                <a:solidFill>
                  <a:srgbClr val="1FF133"/>
                </a:solidFill>
              </a:rPr>
            </a:br>
            <a:r>
              <a:rPr lang="el-GR" sz="2400" b="1" i="1" smtClean="0">
                <a:solidFill>
                  <a:srgbClr val="1FF133"/>
                </a:solidFill>
              </a:rPr>
              <a:t> </a:t>
            </a:r>
            <a:r>
              <a:rPr lang="el-GR" sz="2000" b="1" i="1" smtClean="0">
                <a:solidFill>
                  <a:srgbClr val="1FF133"/>
                </a:solidFill>
              </a:rPr>
              <a:t>ΑΠΟΤΕΛΕΣΜΑΤΑ ΚΑΤΑΓΡΑΦΗΣ – </a:t>
            </a:r>
            <a:r>
              <a:rPr lang="el-GR" sz="2400" b="1" i="1" smtClean="0">
                <a:solidFill>
                  <a:srgbClr val="1FF133"/>
                </a:solidFill>
              </a:rPr>
              <a:t> γενικά</a:t>
            </a:r>
            <a:br>
              <a:rPr lang="el-GR" sz="2400" b="1" i="1" smtClean="0">
                <a:solidFill>
                  <a:srgbClr val="1FF133"/>
                </a:solidFill>
              </a:rPr>
            </a:br>
            <a:endParaRPr lang="el-GR" sz="2400" b="1" i="1" smtClean="0">
              <a:solidFill>
                <a:srgbClr val="1FF133"/>
              </a:solidFill>
            </a:endParaRPr>
          </a:p>
        </p:txBody>
      </p:sp>
      <p:graphicFrame>
        <p:nvGraphicFramePr>
          <p:cNvPr id="84995" name="Organization Chart 21"/>
          <p:cNvGraphicFramePr>
            <a:graphicFrameLocks/>
          </p:cNvGraphicFramePr>
          <p:nvPr>
            <p:ph idx="4294967295"/>
          </p:nvPr>
        </p:nvGraphicFramePr>
        <p:xfrm>
          <a:off x="468313" y="981075"/>
          <a:ext cx="8229600" cy="4895850"/>
        </p:xfrm>
        <a:graphic>
          <a:graphicData uri="http://schemas.openxmlformats.org/drawingml/2006/compatibility">
            <com:legacyDrawing xmlns:com="http://schemas.openxmlformats.org/drawingml/2006/compatibility" spid="_x0000_s8499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idx="4294967295"/>
          </p:nvPr>
        </p:nvSpPr>
        <p:spPr>
          <a:xfrm>
            <a:off x="755650" y="274638"/>
            <a:ext cx="7920038" cy="633412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l-GR" sz="2400" b="1" i="1" smtClean="0">
                <a:solidFill>
                  <a:srgbClr val="1FF133"/>
                </a:solidFill>
              </a:rPr>
              <a:t>Εθνικό Μητρώο Παιδιών σε κίνδυνο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4294967295"/>
          </p:nvPr>
        </p:nvSpPr>
        <p:spPr>
          <a:xfrm>
            <a:off x="611188" y="1196975"/>
            <a:ext cx="7993062" cy="5040313"/>
          </a:xfrm>
        </p:spPr>
        <p:txBody>
          <a:bodyPr/>
          <a:lstStyle/>
          <a:p>
            <a:pPr marL="365125" indent="-282575" eaLnBrk="1" hangingPunct="1">
              <a:buClr>
                <a:srgbClr val="3891A7"/>
              </a:buClr>
              <a:buFont typeface="Wingdings" pitchFamily="2" charset="2"/>
              <a:buChar char="Ø"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Προτάθηκε στις Εισαγγελίες Αθηνών και Πειραιά η επιτόπια παρουσία στελεχών του ΕΚΚΑ για τη συλλογή των στοιχείων. Δεν έχει δρομολογηθεί.</a:t>
            </a:r>
          </a:p>
          <a:p>
            <a:pPr marL="365125" indent="-282575" eaLnBrk="1" hangingPunct="1">
              <a:buClr>
                <a:srgbClr val="3891A7"/>
              </a:buClr>
              <a:buFontTx/>
              <a:buNone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 </a:t>
            </a:r>
          </a:p>
          <a:p>
            <a:pPr marL="365125" indent="-282575" eaLnBrk="1" hangingPunct="1">
              <a:buClr>
                <a:srgbClr val="3891A7"/>
              </a:buClr>
              <a:buFont typeface="Wingdings" pitchFamily="2" charset="2"/>
              <a:buChar char="Ø"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Ελλιπής αποστολή στοιχείων από τις Ο.Π.Α.</a:t>
            </a:r>
          </a:p>
          <a:p>
            <a:pPr marL="365125" indent="-282575" eaLnBrk="1" hangingPunct="1">
              <a:buClr>
                <a:srgbClr val="3891A7"/>
              </a:buClr>
              <a:buFont typeface="Wingdings" pitchFamily="2" charset="2"/>
              <a:buNone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   </a:t>
            </a:r>
          </a:p>
          <a:p>
            <a:pPr marL="365125" indent="-282575" eaLnBrk="1" hangingPunct="1">
              <a:buClr>
                <a:srgbClr val="3891A7"/>
              </a:buClr>
              <a:buFont typeface="Wingdings" pitchFamily="2" charset="2"/>
              <a:buChar char="Ø"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Εκδόθηκε εγκύκλιος του Αρείου Πάγου, προς τους εισαγγελείς. </a:t>
            </a:r>
          </a:p>
          <a:p>
            <a:pPr marL="365125" indent="-282575" eaLnBrk="1" hangingPunct="1">
              <a:buClr>
                <a:srgbClr val="3891A7"/>
              </a:buClr>
              <a:buFont typeface="Wingdings" pitchFamily="2" charset="2"/>
              <a:buChar char="Ø"/>
            </a:pPr>
            <a:endParaRPr lang="el-GR" sz="1800" b="1" smtClean="0">
              <a:solidFill>
                <a:srgbClr val="FFFF00"/>
              </a:solidFill>
              <a:latin typeface="Arial" charset="0"/>
            </a:endParaRPr>
          </a:p>
          <a:p>
            <a:pPr marL="365125" indent="-282575" eaLnBrk="1" hangingPunct="1">
              <a:buClr>
                <a:srgbClr val="3891A7"/>
              </a:buClr>
              <a:buFont typeface="Wingdings" pitchFamily="2" charset="2"/>
              <a:buChar char="Ø"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Η εγκύκλιος δεν κάνει σαφή την υποχρέωση των εισαγγελέων να αποστέλλουν όλα τα στοιχεία στο ΕΚΚΑ.</a:t>
            </a:r>
          </a:p>
          <a:p>
            <a:pPr marL="365125" indent="-282575" eaLnBrk="1" hangingPunct="1">
              <a:buClr>
                <a:srgbClr val="3891A7"/>
              </a:buClr>
              <a:buFont typeface="Wingdings" pitchFamily="2" charset="2"/>
              <a:buNone/>
            </a:pPr>
            <a:endParaRPr lang="el-GR" sz="1800" b="1" smtClean="0">
              <a:solidFill>
                <a:srgbClr val="FFFF00"/>
              </a:solidFill>
              <a:latin typeface="Arial" charset="0"/>
            </a:endParaRPr>
          </a:p>
          <a:p>
            <a:pPr marL="365125" indent="-282575" eaLnBrk="1" hangingPunct="1">
              <a:buClr>
                <a:srgbClr val="3891A7"/>
              </a:buClr>
              <a:buFont typeface="Wingdings" pitchFamily="2" charset="2"/>
              <a:buChar char="Ø"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Αποτέλεσμα αυτού να παραμένει ανενεργό το Μητρώο</a:t>
            </a:r>
            <a:endParaRPr lang="en-US" sz="1800" b="1" smtClean="0">
              <a:solidFill>
                <a:srgbClr val="FFFF00"/>
              </a:solidFill>
              <a:latin typeface="Arial" charset="0"/>
            </a:endParaRPr>
          </a:p>
          <a:p>
            <a:pPr marL="365125" indent="-282575" eaLnBrk="1" hangingPunct="1">
              <a:buClr>
                <a:srgbClr val="3891A7"/>
              </a:buClr>
              <a:buFont typeface="Wingdings" pitchFamily="2" charset="2"/>
              <a:buNone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 </a:t>
            </a:r>
            <a:endParaRPr lang="en-US" sz="1800" b="1" smtClean="0">
              <a:solidFill>
                <a:srgbClr val="FFFF00"/>
              </a:solidFill>
              <a:latin typeface="Arial" charset="0"/>
            </a:endParaRPr>
          </a:p>
          <a:p>
            <a:pPr marL="365125" indent="-282575" eaLnBrk="1" hangingPunct="1">
              <a:buClr>
                <a:srgbClr val="3891A7"/>
              </a:buClr>
              <a:buFont typeface="Wingdings" pitchFamily="2" charset="2"/>
              <a:buChar char="Ø"/>
            </a:pPr>
            <a:r>
              <a:rPr lang="el-GR" sz="1800" b="1" smtClean="0">
                <a:solidFill>
                  <a:srgbClr val="FFFF00"/>
                </a:solidFill>
                <a:latin typeface="Arial" charset="0"/>
              </a:rPr>
              <a:t> Διαμορφώθηκε πρόταση για ενιαία φόρμα εισαγγελικής εντολής. Επίκειται νέα συνάντηση με τον Εισαγγελέα του Αρείου Πάγου </a:t>
            </a:r>
          </a:p>
          <a:p>
            <a:pPr marL="365125" indent="-282575" eaLnBrk="1" hangingPunct="1">
              <a:buClr>
                <a:srgbClr val="3891A7"/>
              </a:buClr>
              <a:buFont typeface="Wingdings" pitchFamily="2" charset="2"/>
              <a:buChar char="Ø"/>
            </a:pPr>
            <a:endParaRPr lang="el-GR" sz="1800" b="1" smtClean="0">
              <a:solidFill>
                <a:srgbClr val="FFFF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idx="4294967295"/>
          </p:nvPr>
        </p:nvSpPr>
        <p:spPr>
          <a:xfrm>
            <a:off x="1187450" y="260350"/>
            <a:ext cx="7129463" cy="36036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l-GR" sz="2400" b="1" i="1" smtClean="0">
                <a:solidFill>
                  <a:srgbClr val="1FF133"/>
                </a:solidFill>
              </a:rPr>
              <a:t>Εθνικό Μητρώο Υιοθεσιών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4294967295"/>
          </p:nvPr>
        </p:nvSpPr>
        <p:spPr>
          <a:xfrm>
            <a:off x="323850" y="765175"/>
            <a:ext cx="8466138" cy="5327650"/>
          </a:xfrm>
        </p:spPr>
        <p:txBody>
          <a:bodyPr/>
          <a:lstStyle/>
          <a:p>
            <a:pPr marL="82550" indent="0" eaLnBrk="1" hangingPunct="1">
              <a:buFont typeface="Wingdings" pitchFamily="2" charset="2"/>
              <a:buChar char="Ø"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Πέρασε στην αρμοδιότητα του ΕΚΚΑ μετά την ενοποίηση με το ΙΚΠΑ</a:t>
            </a:r>
          </a:p>
          <a:p>
            <a:pPr marL="82550" indent="0" eaLnBrk="1" hangingPunct="1">
              <a:buFont typeface="Wingdings" pitchFamily="2" charset="2"/>
              <a:buChar char="Ø"/>
            </a:pPr>
            <a:endParaRPr lang="el-GR" sz="1600" b="1" smtClean="0">
              <a:solidFill>
                <a:srgbClr val="FFFF00"/>
              </a:solidFill>
              <a:latin typeface="Arial" charset="0"/>
            </a:endParaRPr>
          </a:p>
          <a:p>
            <a:pPr marL="82550" indent="0" eaLnBrk="1" hangingPunct="1">
              <a:buFont typeface="Wingdings" pitchFamily="2" charset="2"/>
              <a:buChar char="Ø"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Τηρείται κανονικά, με τα στοιχεία που αποστέλλουν στο ΕΚΚΑ τα Πρωτοδικεία όλης της χώρας.</a:t>
            </a:r>
          </a:p>
          <a:p>
            <a:pPr marL="82550" indent="0" eaLnBrk="1" hangingPunct="1">
              <a:buFont typeface="Wingdings" pitchFamily="2" charset="2"/>
              <a:buChar char="Ø"/>
            </a:pPr>
            <a:endParaRPr lang="el-GR" sz="1600" b="1" smtClean="0">
              <a:solidFill>
                <a:srgbClr val="FFFF00"/>
              </a:solidFill>
              <a:latin typeface="Arial" charset="0"/>
            </a:endParaRPr>
          </a:p>
          <a:p>
            <a:pPr marL="82550" indent="0" eaLnBrk="1" hangingPunct="1">
              <a:buFont typeface="Wingdings" pitchFamily="2" charset="2"/>
              <a:buChar char="Ø"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Αποστέλλονται από το ΕΚΚΑ στατιστικά στην αρμόδια υπηρεσία του Υπουργείου και στην ΕΛ. ΣΤΑΤ. κατ΄ έτος.</a:t>
            </a:r>
          </a:p>
          <a:p>
            <a:pPr marL="82550" indent="0" eaLnBrk="1" hangingPunct="1">
              <a:buFont typeface="Wingdings" pitchFamily="2" charset="2"/>
              <a:buChar char="Ø"/>
            </a:pPr>
            <a:endParaRPr lang="el-GR" sz="1600" b="1" smtClean="0">
              <a:solidFill>
                <a:srgbClr val="FFFF00"/>
              </a:solidFill>
              <a:latin typeface="Arial" charset="0"/>
            </a:endParaRPr>
          </a:p>
          <a:p>
            <a:pPr marL="82550" indent="0" eaLnBrk="1" hangingPunct="1">
              <a:buFont typeface="Wingdings" pitchFamily="2" charset="2"/>
              <a:buChar char="Ø"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Προτάθηκε αλλαγή του θεσμικού πλαισίου που καθορίζει το περιεχόμενο του  Μητρώου με προσθήκη επιπλέον στοιχείων </a:t>
            </a:r>
          </a:p>
          <a:p>
            <a:pPr marL="82550" indent="0" eaLnBrk="1" hangingPunct="1">
              <a:buFont typeface="Wingdings" pitchFamily="2" charset="2"/>
              <a:buNone/>
            </a:pPr>
            <a:endParaRPr lang="el-GR" sz="1600" b="1" smtClean="0">
              <a:solidFill>
                <a:srgbClr val="FFFF00"/>
              </a:solidFill>
              <a:latin typeface="Arial" charset="0"/>
            </a:endParaRPr>
          </a:p>
          <a:p>
            <a:pPr marL="82550" indent="0" algn="ctr" eaLnBrk="1" hangingPunct="1">
              <a:buFont typeface="Wingdings" pitchFamily="2" charset="2"/>
              <a:buNone/>
            </a:pPr>
            <a:r>
              <a:rPr lang="el-GR" sz="2400" b="1" i="1" smtClean="0">
                <a:solidFill>
                  <a:srgbClr val="1FF133"/>
                </a:solidFill>
              </a:rPr>
              <a:t>Εθνικό Μητρώο Αναδόχων Ανηλίκων</a:t>
            </a:r>
          </a:p>
          <a:p>
            <a:pPr marL="82550" indent="0" algn="just" eaLnBrk="1" hangingPunct="1">
              <a:buFont typeface="Wingdings" pitchFamily="2" charset="2"/>
              <a:buChar char="Ø"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Πέρασε στην αρμοδιότητα του ΕΚΚΑ μετά την ενοποίηση με το ΙΚΠΑ</a:t>
            </a:r>
          </a:p>
          <a:p>
            <a:pPr marL="82550" indent="0" algn="just" eaLnBrk="1" hangingPunct="1">
              <a:buClr>
                <a:srgbClr val="3891A7"/>
              </a:buClr>
              <a:buFont typeface="Wingdings" pitchFamily="2" charset="2"/>
              <a:buChar char="Ø"/>
            </a:pPr>
            <a:endParaRPr lang="el-GR" sz="1600" b="1" smtClean="0">
              <a:solidFill>
                <a:srgbClr val="FFFF00"/>
              </a:solidFill>
              <a:latin typeface="Arial" charset="0"/>
            </a:endParaRPr>
          </a:p>
          <a:p>
            <a:pPr marL="82550" indent="0" algn="just" eaLnBrk="1" hangingPunct="1">
              <a:buClr>
                <a:srgbClr val="3891A7"/>
              </a:buClr>
              <a:buFont typeface="Wingdings" pitchFamily="2" charset="2"/>
              <a:buChar char="Ø"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Είναι ανενεργό προς το παρών</a:t>
            </a:r>
          </a:p>
          <a:p>
            <a:pPr marL="82550" indent="0" algn="just" eaLnBrk="1" hangingPunct="1">
              <a:buClr>
                <a:srgbClr val="3891A7"/>
              </a:buClr>
              <a:buFont typeface="Wingdings" pitchFamily="2" charset="2"/>
              <a:buChar char="Ø"/>
            </a:pPr>
            <a:endParaRPr lang="el-GR" sz="1600" b="1" smtClean="0">
              <a:solidFill>
                <a:srgbClr val="FFFF00"/>
              </a:solidFill>
              <a:latin typeface="Arial" charset="0"/>
            </a:endParaRPr>
          </a:p>
          <a:p>
            <a:pPr marL="82550" indent="0" algn="just" eaLnBrk="1" hangingPunct="1">
              <a:buClr>
                <a:srgbClr val="3891A7"/>
              </a:buClr>
              <a:buFont typeface="Wingdings" pitchFamily="2" charset="2"/>
              <a:buChar char="Ø"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Κατατέθηκε (7-09-12) στο Υπουργείο, πρόταση του ΕΚΚΑ για την ενεργοποίηση του Μητρώου και τα περιεχόμενά του</a:t>
            </a:r>
            <a:endParaRPr lang="el-GR" sz="2400" b="1" i="1" smtClean="0">
              <a:solidFill>
                <a:srgbClr val="1FF1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l-GR" sz="2400" b="1" i="1" smtClean="0">
                <a:solidFill>
                  <a:srgbClr val="1FF133"/>
                </a:solidFill>
              </a:rPr>
              <a:t>Αναδοχή – Στοιχεία Οκτώβριος 2010</a:t>
            </a:r>
          </a:p>
        </p:txBody>
      </p:sp>
      <p:graphicFrame>
        <p:nvGraphicFramePr>
          <p:cNvPr id="193595" name="Group 59"/>
          <p:cNvGraphicFramePr>
            <a:graphicFrameLocks noGrp="1"/>
          </p:cNvGraphicFramePr>
          <p:nvPr>
            <p:ph idx="1"/>
          </p:nvPr>
        </p:nvGraphicFramePr>
        <p:xfrm>
          <a:off x="1042988" y="1700213"/>
          <a:ext cx="6913562" cy="3744914"/>
        </p:xfrm>
        <a:graphic>
          <a:graphicData uri="http://schemas.openxmlformats.org/drawingml/2006/table">
            <a:tbl>
              <a:tblPr/>
              <a:tblGrid>
                <a:gridCol w="1517650"/>
                <a:gridCol w="1517650"/>
                <a:gridCol w="1516062"/>
                <a:gridCol w="1517650"/>
                <a:gridCol w="84455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Φορέας </a:t>
                      </a: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Calibri" pitchFamily="34" charset="0"/>
                          <a:cs typeface="Times New Roman" pitchFamily="18" charset="0"/>
                        </a:rPr>
                        <a:t>Αναδοχής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Σύνολο παιδιών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Σύνολο Οικογένειες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Σύνολο ανηλίκων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Σύνολο ενηλίκων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Αναρρωτήριο Πεντέλης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175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149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709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Παιδόπολη «Άγιος Ανδρέας»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D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143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D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116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D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Κέντρο Βρεφών «Μητέρα»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83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62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52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0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31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8E7"/>
                    </a:solidFill>
                  </a:tcPr>
                </a:tc>
              </a:tr>
              <a:tr h="709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Σύνολο</a:t>
                      </a: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D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401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D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327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D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idx="4294967295"/>
          </p:nvPr>
        </p:nvSpPr>
        <p:spPr>
          <a:xfrm>
            <a:off x="323850" y="333375"/>
            <a:ext cx="8431213" cy="251936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l-GR" sz="2400" b="1" i="1" smtClean="0">
                <a:solidFill>
                  <a:srgbClr val="1FF133"/>
                </a:solidFill>
              </a:rPr>
              <a:t>Εθνικό Υπομητρώο Παιδιών που είναι σε κλειστή φροντίδα</a:t>
            </a:r>
            <a:br>
              <a:rPr lang="el-GR" sz="2400" b="1" i="1" smtClean="0">
                <a:solidFill>
                  <a:srgbClr val="1FF133"/>
                </a:solidFill>
              </a:rPr>
            </a:br>
            <a:r>
              <a:rPr lang="el-GR" sz="2400" b="1" i="1" smtClean="0">
                <a:solidFill>
                  <a:srgbClr val="1FF133"/>
                </a:solidFill>
              </a:rPr>
              <a:t/>
            </a:r>
            <a:br>
              <a:rPr lang="el-GR" sz="2400" b="1" i="1" smtClean="0">
                <a:solidFill>
                  <a:srgbClr val="1FF133"/>
                </a:solidFill>
              </a:rPr>
            </a:br>
            <a:r>
              <a:rPr lang="el-GR" sz="2400" b="1" i="1" smtClean="0">
                <a:solidFill>
                  <a:srgbClr val="1FF133"/>
                </a:solidFill>
              </a:rPr>
              <a:t>Εθνικό Υπομητρώο Παιδιών που λαμβάνουν επιδοματικές παροχές</a:t>
            </a:r>
            <a:br>
              <a:rPr lang="el-GR" sz="2400" b="1" i="1" smtClean="0">
                <a:solidFill>
                  <a:srgbClr val="1FF133"/>
                </a:solidFill>
              </a:rPr>
            </a:br>
            <a:endParaRPr lang="el-GR" sz="2400" b="1" i="1" smtClean="0">
              <a:solidFill>
                <a:srgbClr val="1FF133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4294967295"/>
          </p:nvPr>
        </p:nvSpPr>
        <p:spPr>
          <a:xfrm>
            <a:off x="468313" y="2924175"/>
            <a:ext cx="8064500" cy="3024188"/>
          </a:xfrm>
        </p:spPr>
        <p:txBody>
          <a:bodyPr/>
          <a:lstStyle/>
          <a:p>
            <a:pPr marL="82550" indent="0" eaLnBrk="1" hangingPunct="1">
              <a:buFont typeface="Wingdings" pitchFamily="2" charset="2"/>
              <a:buChar char="Ø"/>
              <a:defRPr/>
            </a:pPr>
            <a:r>
              <a:rPr lang="el-GR" sz="1800" b="1" smtClean="0">
                <a:solidFill>
                  <a:srgbClr val="FFFF00"/>
                </a:solidFill>
              </a:rPr>
              <a:t>Παραμένουν ανενεργά</a:t>
            </a:r>
          </a:p>
          <a:p>
            <a:pPr marL="82550" indent="0" eaLnBrk="1" hangingPunct="1">
              <a:buFont typeface="Wingdings" pitchFamily="2" charset="2"/>
              <a:buChar char="Ø"/>
              <a:defRPr/>
            </a:pPr>
            <a:endParaRPr lang="el-GR" sz="1800" b="1" smtClean="0">
              <a:solidFill>
                <a:srgbClr val="FFFF00"/>
              </a:solidFill>
            </a:endParaRPr>
          </a:p>
          <a:p>
            <a:pPr marL="82550" indent="0" algn="just" eaLnBrk="1" hangingPunct="1">
              <a:buFont typeface="Wingdings" pitchFamily="2" charset="2"/>
              <a:buChar char="Ø"/>
              <a:defRPr/>
            </a:pPr>
            <a:r>
              <a:rPr lang="el-GR" sz="1800" b="1" smtClean="0">
                <a:solidFill>
                  <a:srgbClr val="FFFF00"/>
                </a:solidFill>
              </a:rPr>
              <a:t>Το ΕΚΚΑ προτίθεται να υποβάλλει προτάσεις προς το Υπουργείο αναφορικά με τις υπουργικές αποφάσεις που απαιτείται να εκδοθούν για να ενεργοποιηθούν τα Μητρώα.</a:t>
            </a:r>
          </a:p>
          <a:p>
            <a:pPr marL="82550" indent="0" algn="just" eaLnBrk="1" hangingPunct="1">
              <a:buFont typeface="Wingdings" pitchFamily="2" charset="2"/>
              <a:buChar char="Ø"/>
              <a:defRPr/>
            </a:pPr>
            <a:endParaRPr lang="el-GR" sz="1800" b="1" smtClean="0">
              <a:solidFill>
                <a:srgbClr val="FFFF00"/>
              </a:solidFill>
            </a:endParaRPr>
          </a:p>
          <a:p>
            <a:pPr marL="82550" indent="0" algn="just" eaLnBrk="1" hangingPunct="1">
              <a:buFont typeface="Wingdings" pitchFamily="2" charset="2"/>
              <a:buChar char="Ø"/>
              <a:defRPr/>
            </a:pPr>
            <a:r>
              <a:rPr lang="el-GR" sz="1800" b="1" smtClean="0">
                <a:solidFill>
                  <a:srgbClr val="FFFF00"/>
                </a:solidFill>
              </a:rPr>
              <a:t>Το ΕΚΚΑ προτίθεται να συνεχίσει και να ενισχύσει τις δράσεις συνεργασίας με τους εμπλεκόμενους φορείς – τροφοδότες των Μητρώων.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4" descr="Logo_Epronoia_new"/>
          <p:cNvPicPr>
            <a:picLocks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1125538"/>
            <a:ext cx="6985000" cy="44640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ChangeArrowheads="1"/>
          </p:cNvSpPr>
          <p:nvPr/>
        </p:nvSpPr>
        <p:spPr bwMode="auto">
          <a:xfrm>
            <a:off x="5940425" y="2349500"/>
            <a:ext cx="2232025" cy="27352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el-GR" sz="1800" b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53251" name="Rectangle 5"/>
          <p:cNvSpPr>
            <a:spLocks noChangeArrowheads="1"/>
          </p:cNvSpPr>
          <p:nvPr/>
        </p:nvSpPr>
        <p:spPr bwMode="auto">
          <a:xfrm>
            <a:off x="684213" y="2347913"/>
            <a:ext cx="2232025" cy="27368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el-GR" sz="1800" b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53252" name="Rectangle 6"/>
          <p:cNvSpPr>
            <a:spLocks noChangeArrowheads="1"/>
          </p:cNvSpPr>
          <p:nvPr/>
        </p:nvSpPr>
        <p:spPr bwMode="auto">
          <a:xfrm>
            <a:off x="1835150" y="476250"/>
            <a:ext cx="5113338" cy="100806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el-GR" sz="1800" b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8125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1692275" y="606425"/>
            <a:ext cx="5400675" cy="434975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2400" b="1" i="1" smtClean="0">
                <a:solidFill>
                  <a:srgbClr val="1FF133"/>
                </a:solidFill>
              </a:rPr>
              <a:t>e-pronoia για τον πολίτη</a:t>
            </a:r>
          </a:p>
        </p:txBody>
      </p:sp>
      <p:sp>
        <p:nvSpPr>
          <p:cNvPr id="53254" name="Rectangle 8"/>
          <p:cNvSpPr>
            <a:spLocks noChangeArrowheads="1"/>
          </p:cNvSpPr>
          <p:nvPr/>
        </p:nvSpPr>
        <p:spPr bwMode="auto">
          <a:xfrm>
            <a:off x="684213" y="2913063"/>
            <a:ext cx="230346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1800">
                <a:latin typeface="Tahoma" pitchFamily="34" charset="0"/>
              </a:rPr>
              <a:t>Ηλεκτρονική Πλατφόρμα Διασύνδεσης &amp; Διαδραστικότητας των Υπηρεσιών Πρόνοιας</a:t>
            </a:r>
          </a:p>
        </p:txBody>
      </p:sp>
      <p:sp>
        <p:nvSpPr>
          <p:cNvPr id="53255" name="Rectangle 9"/>
          <p:cNvSpPr>
            <a:spLocks noChangeArrowheads="1"/>
          </p:cNvSpPr>
          <p:nvPr/>
        </p:nvSpPr>
        <p:spPr bwMode="auto">
          <a:xfrm>
            <a:off x="3276600" y="2349500"/>
            <a:ext cx="2232025" cy="27352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el-GR" sz="1800" b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53256" name="Rectangle 10"/>
          <p:cNvSpPr>
            <a:spLocks noChangeArrowheads="1"/>
          </p:cNvSpPr>
          <p:nvPr/>
        </p:nvSpPr>
        <p:spPr bwMode="auto">
          <a:xfrm>
            <a:off x="3348038" y="2900363"/>
            <a:ext cx="223202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1800">
                <a:solidFill>
                  <a:schemeClr val="bg2"/>
                </a:solidFill>
                <a:latin typeface="Tahoma" pitchFamily="34" charset="0"/>
              </a:rPr>
              <a:t>Διαδικτυακή Πύλη Πρόνοιας  για την εξυπηρέτηση του πολίτη</a:t>
            </a:r>
          </a:p>
        </p:txBody>
      </p:sp>
      <p:sp>
        <p:nvSpPr>
          <p:cNvPr id="53257" name="Rectangle 11"/>
          <p:cNvSpPr>
            <a:spLocks noChangeArrowheads="1"/>
          </p:cNvSpPr>
          <p:nvPr/>
        </p:nvSpPr>
        <p:spPr bwMode="auto">
          <a:xfrm rot="10800000" flipV="1">
            <a:off x="6005513" y="2416175"/>
            <a:ext cx="2239962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l-GR" sz="1800">
                <a:solidFill>
                  <a:schemeClr val="bg2"/>
                </a:solidFill>
                <a:latin typeface="Tahoma" pitchFamily="34" charset="0"/>
              </a:rPr>
              <a:t>Σύστημα Ηλεκτρονικής Αναφοράς, Παρακολούθησης και Αξιολόγησης Δράσεων Κοινωνικής Φροντίδας και Αλληλεγγύης</a:t>
            </a:r>
          </a:p>
        </p:txBody>
      </p:sp>
      <p:sp>
        <p:nvSpPr>
          <p:cNvPr id="53258" name="Rectangle 12"/>
          <p:cNvSpPr>
            <a:spLocks noChangeArrowheads="1"/>
          </p:cNvSpPr>
          <p:nvPr/>
        </p:nvSpPr>
        <p:spPr bwMode="auto">
          <a:xfrm>
            <a:off x="5292725" y="5373688"/>
            <a:ext cx="3382963" cy="935037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el-GR" sz="1800" b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53259" name="Rectangle 13"/>
          <p:cNvSpPr>
            <a:spLocks noChangeArrowheads="1"/>
          </p:cNvSpPr>
          <p:nvPr/>
        </p:nvSpPr>
        <p:spPr bwMode="auto">
          <a:xfrm>
            <a:off x="5219700" y="5373688"/>
            <a:ext cx="352901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>
                <a:solidFill>
                  <a:schemeClr val="bg2"/>
                </a:solidFill>
                <a:latin typeface="Tahoma" pitchFamily="34" charset="0"/>
              </a:rPr>
              <a:t>Ψηφιακή αρχειοθέτηση των ατομικών φακέλων παιδιών στις Μονάδες Κοινωνικής Φροντίδας</a:t>
            </a:r>
          </a:p>
        </p:txBody>
      </p:sp>
      <p:sp>
        <p:nvSpPr>
          <p:cNvPr id="53260" name="Line 14"/>
          <p:cNvSpPr>
            <a:spLocks noChangeShapeType="1"/>
          </p:cNvSpPr>
          <p:nvPr/>
        </p:nvSpPr>
        <p:spPr bwMode="auto">
          <a:xfrm>
            <a:off x="1979613" y="2060575"/>
            <a:ext cx="4824412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3261" name="Line 15"/>
          <p:cNvSpPr>
            <a:spLocks noChangeShapeType="1"/>
          </p:cNvSpPr>
          <p:nvPr/>
        </p:nvSpPr>
        <p:spPr bwMode="auto">
          <a:xfrm flipH="1">
            <a:off x="1979613" y="2060575"/>
            <a:ext cx="0" cy="2889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3262" name="Line 16"/>
          <p:cNvSpPr>
            <a:spLocks noChangeShapeType="1"/>
          </p:cNvSpPr>
          <p:nvPr/>
        </p:nvSpPr>
        <p:spPr bwMode="auto">
          <a:xfrm flipH="1">
            <a:off x="6804025" y="2060575"/>
            <a:ext cx="0" cy="2889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3263" name="Line 17"/>
          <p:cNvSpPr>
            <a:spLocks noChangeShapeType="1"/>
          </p:cNvSpPr>
          <p:nvPr/>
        </p:nvSpPr>
        <p:spPr bwMode="auto">
          <a:xfrm flipH="1">
            <a:off x="4427538" y="2060575"/>
            <a:ext cx="0" cy="2889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3264" name="Line 18"/>
          <p:cNvSpPr>
            <a:spLocks noChangeShapeType="1"/>
          </p:cNvSpPr>
          <p:nvPr/>
        </p:nvSpPr>
        <p:spPr bwMode="auto">
          <a:xfrm flipH="1">
            <a:off x="7019925" y="5084763"/>
            <a:ext cx="0" cy="288925"/>
          </a:xfrm>
          <a:prstGeom prst="line">
            <a:avLst/>
          </a:prstGeom>
          <a:noFill/>
          <a:ln w="38100">
            <a:solidFill>
              <a:srgbClr val="CCE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3265" name="Rectangle 19"/>
          <p:cNvSpPr>
            <a:spLocks noChangeArrowheads="1"/>
          </p:cNvSpPr>
          <p:nvPr/>
        </p:nvSpPr>
        <p:spPr bwMode="auto">
          <a:xfrm>
            <a:off x="2339975" y="1557338"/>
            <a:ext cx="396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2400" i="1">
                <a:latin typeface="Tahoma" pitchFamily="34" charset="0"/>
              </a:rPr>
              <a:t>Πυλώνες συστήματος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3"/>
          <p:cNvSpPr>
            <a:spLocks noChangeArrowheads="1"/>
          </p:cNvSpPr>
          <p:nvPr/>
        </p:nvSpPr>
        <p:spPr bwMode="auto">
          <a:xfrm>
            <a:off x="0" y="4445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i="1">
                <a:solidFill>
                  <a:srgbClr val="1FF133"/>
                </a:solidFill>
                <a:latin typeface="Tahoma" pitchFamily="34" charset="0"/>
              </a:rPr>
              <a:t>ΣΧΗΜΑΤΙΚΗ ΑΠΕΙΚΟΝΙΣΗ ΡΟΩΝ ΚΑΙ ΕΚΡΟΩΝ ΔΙΑΔΙΚΤΥΑΚΟΥ</a:t>
            </a:r>
          </a:p>
          <a:p>
            <a:r>
              <a:rPr lang="el-GR" sz="1800" i="1">
                <a:solidFill>
                  <a:srgbClr val="1FF133"/>
                </a:solidFill>
                <a:latin typeface="Tahoma" pitchFamily="34" charset="0"/>
              </a:rPr>
              <a:t>ΗΛΕΚΤΡΟΝΙΚΟΥ ΣΥΣΤΗΜΑΤΟΣ «E-PRONOIA ΓΙΑ ΤΟΝ ΠΟΛΙΤΗ»</a:t>
            </a:r>
          </a:p>
        </p:txBody>
      </p:sp>
      <p:sp>
        <p:nvSpPr>
          <p:cNvPr id="54275" name="Rectangle 74"/>
          <p:cNvSpPr>
            <a:spLocks noChangeArrowheads="1"/>
          </p:cNvSpPr>
          <p:nvPr/>
        </p:nvSpPr>
        <p:spPr bwMode="auto">
          <a:xfrm>
            <a:off x="1187450" y="6021388"/>
            <a:ext cx="2735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l-GR" sz="1800" b="0">
                <a:solidFill>
                  <a:schemeClr val="tx2"/>
                </a:solidFill>
                <a:latin typeface="Tahoma" pitchFamily="34" charset="0"/>
              </a:rPr>
              <a:t>     πρωτογενείς ροές</a:t>
            </a:r>
          </a:p>
        </p:txBody>
      </p:sp>
      <p:sp>
        <p:nvSpPr>
          <p:cNvPr id="54276" name="Rectangle 76"/>
          <p:cNvSpPr>
            <a:spLocks noChangeArrowheads="1"/>
          </p:cNvSpPr>
          <p:nvPr/>
        </p:nvSpPr>
        <p:spPr bwMode="auto">
          <a:xfrm>
            <a:off x="5724525" y="6015038"/>
            <a:ext cx="2808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l-GR" sz="1800" b="0">
                <a:solidFill>
                  <a:schemeClr val="tx2"/>
                </a:solidFill>
                <a:latin typeface="Tahoma" pitchFamily="34" charset="0"/>
              </a:rPr>
              <a:t>     δευτερογενείς ροές</a:t>
            </a:r>
          </a:p>
        </p:txBody>
      </p:sp>
      <p:sp>
        <p:nvSpPr>
          <p:cNvPr id="54277" name="Rectangle 77"/>
          <p:cNvSpPr>
            <a:spLocks noChangeArrowheads="1"/>
          </p:cNvSpPr>
          <p:nvPr/>
        </p:nvSpPr>
        <p:spPr bwMode="auto">
          <a:xfrm>
            <a:off x="6011863" y="6375400"/>
            <a:ext cx="3132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l-GR" sz="1800" b="0">
                <a:solidFill>
                  <a:schemeClr val="tx2"/>
                </a:solidFill>
                <a:latin typeface="Tahoma" pitchFamily="34" charset="0"/>
              </a:rPr>
              <a:t>δευτερογενείς εκροές</a:t>
            </a:r>
          </a:p>
        </p:txBody>
      </p:sp>
      <p:sp>
        <p:nvSpPr>
          <p:cNvPr id="54278" name="Line 78"/>
          <p:cNvSpPr>
            <a:spLocks noChangeShapeType="1"/>
          </p:cNvSpPr>
          <p:nvPr/>
        </p:nvSpPr>
        <p:spPr bwMode="auto">
          <a:xfrm flipV="1">
            <a:off x="468313" y="6237288"/>
            <a:ext cx="1016000" cy="0"/>
          </a:xfrm>
          <a:prstGeom prst="line">
            <a:avLst/>
          </a:prstGeom>
          <a:noFill/>
          <a:ln w="57150">
            <a:solidFill>
              <a:srgbClr val="4BD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54279" name="Line 81"/>
          <p:cNvSpPr>
            <a:spLocks noChangeShapeType="1"/>
          </p:cNvSpPr>
          <p:nvPr/>
        </p:nvSpPr>
        <p:spPr bwMode="auto">
          <a:xfrm flipV="1">
            <a:off x="468313" y="6597650"/>
            <a:ext cx="105727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54280" name="Line 82"/>
          <p:cNvSpPr>
            <a:spLocks noChangeShapeType="1"/>
          </p:cNvSpPr>
          <p:nvPr/>
        </p:nvSpPr>
        <p:spPr bwMode="auto">
          <a:xfrm>
            <a:off x="4716463" y="6237288"/>
            <a:ext cx="998537" cy="0"/>
          </a:xfrm>
          <a:prstGeom prst="line">
            <a:avLst/>
          </a:prstGeom>
          <a:noFill/>
          <a:ln w="28575">
            <a:solidFill>
              <a:srgbClr val="00CCFF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54281" name="Line 83"/>
          <p:cNvSpPr>
            <a:spLocks noChangeShapeType="1"/>
          </p:cNvSpPr>
          <p:nvPr/>
        </p:nvSpPr>
        <p:spPr bwMode="auto">
          <a:xfrm>
            <a:off x="4787900" y="6597650"/>
            <a:ext cx="931863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54282" name="13 - Ορθογώνιο"/>
          <p:cNvSpPr>
            <a:spLocks noChangeArrowheads="1"/>
          </p:cNvSpPr>
          <p:nvPr/>
        </p:nvSpPr>
        <p:spPr bwMode="auto">
          <a:xfrm>
            <a:off x="1476375" y="6372225"/>
            <a:ext cx="2540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l-GR" sz="1800" b="0">
                <a:solidFill>
                  <a:schemeClr val="tx2"/>
                </a:solidFill>
                <a:latin typeface="Tahoma" pitchFamily="34" charset="0"/>
              </a:rPr>
              <a:t> πρωτογενείς εκροές</a:t>
            </a:r>
            <a:endParaRPr lang="el-GR" sz="1800" b="0">
              <a:solidFill>
                <a:schemeClr val="tx1"/>
              </a:solidFill>
              <a:latin typeface="Tahoma" pitchFamily="34" charset="0"/>
            </a:endParaRPr>
          </a:p>
        </p:txBody>
      </p:sp>
      <p:pic>
        <p:nvPicPr>
          <p:cNvPr id="54283" name="Picture 28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620713"/>
            <a:ext cx="8640763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- Ορθογώνιο"/>
          <p:cNvSpPr/>
          <p:nvPr/>
        </p:nvSpPr>
        <p:spPr>
          <a:xfrm>
            <a:off x="323850" y="1484313"/>
            <a:ext cx="3960813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l-GR" sz="1200" dirty="0">
                <a:solidFill>
                  <a:schemeClr val="tx2"/>
                </a:solidFill>
              </a:rPr>
              <a:t>ΥΠΟΥΡΓΕΙΟ ΕΡΓΑΣΙΑΣ, ΚΟΙΝΩΝΙΚΩΝ  ΑΣΦΑΛΙΣΕΩΝ ΚΑΙ ΠΡΟΝΟΙΑΣ</a:t>
            </a:r>
            <a:endParaRPr lang="el-GR" sz="12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539750" y="2060575"/>
            <a:ext cx="2519363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l-GR" sz="1200" dirty="0">
                <a:solidFill>
                  <a:schemeClr val="tx2"/>
                </a:solidFill>
              </a:rPr>
              <a:t>ΠΕΡΙΦΕΡΕΙΑΚΕΣ ΔΙΟΙΚΗΣΕΙΣ </a:t>
            </a:r>
            <a:endParaRPr lang="el-GR" sz="12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323850" y="2636838"/>
            <a:ext cx="2519363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l-GR" sz="1400" dirty="0"/>
              <a:t>ΜΟΝΑΔΕΣ ΚΟΙΝΩΝΙΚΗΣ ΦΡΟΝΤΙΔΑΣ (ΝΠΔΔ)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60350"/>
            <a:ext cx="8351838" cy="720725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2400" b="1" i="1" smtClean="0">
                <a:solidFill>
                  <a:srgbClr val="1FF133"/>
                </a:solidFill>
              </a:rPr>
              <a:t>Η ΠΡΑΞΗ «E-PRONOIA ΓΙΑ ΤΟΝ ΠΟΛΙΤΗ» </a:t>
            </a:r>
            <a:br>
              <a:rPr lang="el-GR" sz="2400" b="1" i="1" smtClean="0">
                <a:solidFill>
                  <a:srgbClr val="1FF133"/>
                </a:solidFill>
              </a:rPr>
            </a:br>
            <a:r>
              <a:rPr lang="el-GR" sz="2400" b="1" i="1" smtClean="0">
                <a:solidFill>
                  <a:srgbClr val="1FF133"/>
                </a:solidFill>
              </a:rPr>
              <a:t>ΕΙΝΑΙ ΠΡΟΣ ΟΦΕΛΟΣ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6013" y="1268413"/>
            <a:ext cx="7416800" cy="4681537"/>
          </a:xfrm>
        </p:spPr>
        <p:txBody>
          <a:bodyPr/>
          <a:lstStyle/>
          <a:p>
            <a:pPr algn="just" eaLnBrk="1" hangingPunct="1">
              <a:defRPr/>
            </a:pPr>
            <a:r>
              <a:rPr lang="el-GR" sz="2000" b="1" smtClean="0">
                <a:latin typeface="Arial" charset="0"/>
              </a:rPr>
              <a:t>Των Υπηρεσιών</a:t>
            </a: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, γιατί απλουστεύει διαδικασίες, εξασφαλίζει εγκυρότητα, εξοικονομεί χρόνο και πόρους, διευκολύνει τους επαγγελματίες πρόνοιας και περιορίζει τη γραφειοκρατία</a:t>
            </a:r>
          </a:p>
          <a:p>
            <a:pPr algn="just" eaLnBrk="1" hangingPunct="1">
              <a:defRPr/>
            </a:pPr>
            <a:endParaRPr lang="el-GR" sz="20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defRPr/>
            </a:pPr>
            <a:r>
              <a:rPr lang="el-GR" sz="2000" b="1" smtClean="0">
                <a:latin typeface="Arial" charset="0"/>
              </a:rPr>
              <a:t>Των Πολιτών</a:t>
            </a: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, γιατί δίνει τη δυνατότητα πρόσβασης, έγκαιρης και έγκυρης ενημέρωσης για τα δικαιώματα πρόνοιας και τα μέτρα, παροχές και υπηρεσίες κοινωνικής φροντίδας</a:t>
            </a:r>
          </a:p>
          <a:p>
            <a:pPr algn="just" eaLnBrk="1" hangingPunct="1">
              <a:buFontTx/>
              <a:buNone/>
              <a:defRPr/>
            </a:pPr>
            <a:endParaRPr lang="el-GR" sz="20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defRPr/>
            </a:pPr>
            <a:r>
              <a:rPr lang="el-GR" sz="2000" b="1" smtClean="0">
                <a:latin typeface="Arial" charset="0"/>
              </a:rPr>
              <a:t>Της Κοινωνίας</a:t>
            </a: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, γενικότερα</a:t>
            </a:r>
            <a:r>
              <a:rPr lang="en-US" sz="2000" b="1" smtClean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γιατί προωθεί την κοινωνική ασφάλεια, συνοχή, αλληλεγγύη και ευημερία των μελών της</a:t>
            </a:r>
            <a:r>
              <a:rPr lang="el-GR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836613"/>
            <a:ext cx="8435975" cy="5616575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Το έργο αφορά στις Υπηρεσίες του Εθνικού Συστήματος Κοινωνικής Φροντίδας, φορείς και δράσεις πρόνοιας αρμοδιότητας του Υπ. Εργασίας Κοινωνικής Ασφάλισης και Πρόνοιας, άλλων Υπουργείων και οι οποίες είναι διάσπαρτες στην επικράτεια.</a:t>
            </a:r>
          </a:p>
          <a:p>
            <a:pPr algn="just" eaLnBrk="1" hangingPunct="1">
              <a:buFontTx/>
              <a:buNone/>
              <a:defRPr/>
            </a:pPr>
            <a:endParaRPr lang="el-GR" sz="20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defRPr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ΝΠΔΔ αρμοδιότητας της Γενικής Γραμματείας Πρόνοιας και άλλων Υπουργείων</a:t>
            </a:r>
          </a:p>
          <a:p>
            <a:pPr algn="just" eaLnBrk="1" hangingPunct="1">
              <a:defRPr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Κοινωνικές Υπηρεσίες ΟΤΑ &amp; Περιφερειών </a:t>
            </a:r>
          </a:p>
          <a:p>
            <a:pPr algn="just" eaLnBrk="1" hangingPunct="1">
              <a:defRPr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Κρατικές Μονάδες Κοινωνικής Φροντίδας</a:t>
            </a:r>
          </a:p>
          <a:p>
            <a:pPr algn="just" eaLnBrk="1" hangingPunct="1">
              <a:defRPr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ΝΠΙΔ και Οργανισμούς Ιδιωτικού Δικαίου μη κερδοσκοπικού χαρακτήρα τομέα πρόνοιας</a:t>
            </a:r>
          </a:p>
          <a:p>
            <a:pPr algn="just" eaLnBrk="1" hangingPunct="1">
              <a:defRPr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Ιδιωτικού Δικαίου επιχειρήσεις τομέα πρόνοιας</a:t>
            </a:r>
          </a:p>
          <a:p>
            <a:pPr algn="just" eaLnBrk="1" hangingPunct="1">
              <a:defRPr/>
            </a:pPr>
            <a:r>
              <a:rPr lang="el-GR" sz="2000" b="1" smtClean="0">
                <a:solidFill>
                  <a:srgbClr val="FFFF00"/>
                </a:solidFill>
                <a:latin typeface="Arial" charset="0"/>
              </a:rPr>
              <a:t>Εκκλησιαστικά Ιδρύματα πρόνοιας  </a:t>
            </a:r>
          </a:p>
        </p:txBody>
      </p:sp>
      <p:sp>
        <p:nvSpPr>
          <p:cNvPr id="57347" name="Rectangle 4"/>
          <p:cNvSpPr>
            <a:spLocks noChangeArrowheads="1"/>
          </p:cNvSpPr>
          <p:nvPr/>
        </p:nvSpPr>
        <p:spPr bwMode="auto">
          <a:xfrm>
            <a:off x="2771775" y="333375"/>
            <a:ext cx="338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2400" i="1">
                <a:solidFill>
                  <a:srgbClr val="1FF133"/>
                </a:solidFill>
                <a:latin typeface="Tahoma" pitchFamily="34" charset="0"/>
              </a:rPr>
              <a:t>ΕΥΡΟΣ ΠΡΑΞΗΣ: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123950"/>
            <a:ext cx="8280400" cy="532923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l-GR" sz="1400" b="1" smtClean="0">
                <a:solidFill>
                  <a:srgbClr val="FFFF00"/>
                </a:solidFill>
                <a:latin typeface="Arial" charset="0"/>
              </a:rPr>
              <a:t>Έλλειψη άμεσης &amp; συστηματικής καταγραφής των παρεχόμενων προνοιακών υπηρεσιών</a:t>
            </a:r>
            <a:r>
              <a:rPr lang="el-GR" sz="1400" b="1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l-GR" sz="1400" b="1" smtClean="0">
                <a:solidFill>
                  <a:srgbClr val="FFFF00"/>
                </a:solidFill>
                <a:latin typeface="Arial" charset="0"/>
              </a:rPr>
              <a:t>&amp; παροχών,</a:t>
            </a:r>
            <a:r>
              <a:rPr lang="el-GR" sz="1400" b="1" smtClean="0">
                <a:solidFill>
                  <a:schemeClr val="tx2"/>
                </a:solidFill>
                <a:latin typeface="Arial" charset="0"/>
              </a:rPr>
              <a:t> που οδηγεί στην έλλειψη σχεδιασμού προγραμμάτων κοινωνικής προστασίας, της διαρκούς παρακολούθησης &amp; ελέγχου τους, στην σπατάλη πόρων, στην χαμηλή ποιότητα που συνεπάγονται αναποτελεσματικότητα των πολιτικών πρόνοιας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endParaRPr lang="el-GR" sz="1400" b="1" smtClean="0">
              <a:solidFill>
                <a:schemeClr val="tx2"/>
              </a:solidFill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l-GR" sz="1400" b="1" smtClean="0">
                <a:solidFill>
                  <a:srgbClr val="FFFF00"/>
                </a:solidFill>
                <a:latin typeface="Arial" charset="0"/>
              </a:rPr>
              <a:t>Δυσκολία αναζήτησης &amp; εντοπισμού των σημείων παροχής υπηρεσιών και παροχών πρόνοιας</a:t>
            </a:r>
            <a:r>
              <a:rPr lang="el-GR" sz="1400" b="1" smtClean="0">
                <a:solidFill>
                  <a:schemeClr val="tx2"/>
                </a:solidFill>
                <a:latin typeface="Arial" charset="0"/>
              </a:rPr>
              <a:t> με τρόπο εύκολα προσβάσιμο στους πολίτες που τις χρειάζονται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l-GR" sz="1400" b="1" smtClean="0">
                <a:solidFill>
                  <a:srgbClr val="FFFF00"/>
                </a:solidFill>
                <a:latin typeface="Arial" charset="0"/>
              </a:rPr>
              <a:t>Αποσπασματική και ελλιπής καταγραφή των παιδιών που προστατεύονται, επωφελούνται ή βρίσκονται σε κίνδυνο </a:t>
            </a:r>
            <a:r>
              <a:rPr lang="el-GR" sz="1400" b="1" smtClean="0">
                <a:solidFill>
                  <a:schemeClr val="tx2"/>
                </a:solidFill>
                <a:latin typeface="Arial" charset="0"/>
              </a:rPr>
              <a:t>σε εθνικό επίπεδο από το σύστημα κοινωνικής φροντίδας και αλληλεγγύης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endParaRPr lang="el-GR" sz="1400" b="1" smtClean="0">
              <a:solidFill>
                <a:schemeClr val="tx2"/>
              </a:solidFill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l-GR" sz="1400" b="1" smtClean="0">
                <a:solidFill>
                  <a:srgbClr val="FFFF00"/>
                </a:solidFill>
                <a:latin typeface="Arial" charset="0"/>
              </a:rPr>
              <a:t>Πεπαλαιωμένο χειρόγραφο σύστημα καταγραφής και φύλαξης των ατομικών στοιχείων των φιλοξενούμενων παιδιών</a:t>
            </a:r>
            <a:r>
              <a:rPr lang="el-GR" sz="1400" b="1" smtClean="0">
                <a:solidFill>
                  <a:schemeClr val="tx2"/>
                </a:solidFill>
                <a:latin typeface="Arial" charset="0"/>
              </a:rPr>
              <a:t> στις Μονάδες Κοινωνικής Φροντίδας, με συνέπεια την απώλεια χρόνου, κίνδυνο καταστροφών, δυσκολία αναζήτησης στοιχείων, αδυναμία επιστημονικής επεξεργασίας και αξιολόγησης και ασυνέχεια και καθυστέρηση στην παροχή των υπηρεσιών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l-GR" sz="1400" b="1" smtClean="0">
              <a:solidFill>
                <a:schemeClr val="tx2"/>
              </a:solidFill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Απουσία δικτύωσης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l-GR" sz="1600" b="1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l-GR" sz="1600" b="1" smtClean="0">
                <a:solidFill>
                  <a:srgbClr val="FFFF00"/>
                </a:solidFill>
                <a:latin typeface="Arial" charset="0"/>
              </a:rPr>
              <a:t>Αδυναμία παροχής τεκμηριωμένων και ολοκληρωμένων εθνικών στατιστικών και κοινωνικών δεικτών για τον τομέα της κοινωνικής πρόνοιας</a:t>
            </a:r>
            <a:endParaRPr lang="el-GR" sz="1600" b="1" smtClean="0">
              <a:solidFill>
                <a:schemeClr val="tx2"/>
              </a:solidFill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el-GR" sz="1600" b="1" smtClean="0">
              <a:solidFill>
                <a:schemeClr val="tx2"/>
              </a:solidFill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endParaRPr lang="el-GR" sz="1400" b="1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78181" name="Rectangle 5"/>
          <p:cNvSpPr>
            <a:spLocks noChangeArrowheads="1"/>
          </p:cNvSpPr>
          <p:nvPr/>
        </p:nvSpPr>
        <p:spPr bwMode="auto">
          <a:xfrm>
            <a:off x="250825" y="260350"/>
            <a:ext cx="87852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l-GR" sz="2400" i="1">
                <a:solidFill>
                  <a:srgbClr val="1FF1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ΣΤΟΧΕΥΕΙ ΣΤΗΝ ΑΝΤΙΜΕΤΩΠΙΣΗ ΤΩΝ ΚΑΤΩΘΙ ΠΡΟΒΛΗΜΑΤΩΝ: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47" name="Rectangle 19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503237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2400" b="1" i="1" smtClean="0">
                <a:solidFill>
                  <a:srgbClr val="1FF133"/>
                </a:solidFill>
              </a:rPr>
              <a:t>ΑΠΟΤΕΛΕΣΜΑΤΑ ΚΑΤΑΓΡΑΦΗΣ – Θ.Χ.Π.</a:t>
            </a:r>
          </a:p>
        </p:txBody>
      </p:sp>
      <p:graphicFrame>
        <p:nvGraphicFramePr>
          <p:cNvPr id="1026" name="Organization Chart 31"/>
          <p:cNvGraphicFramePr>
            <a:graphicFrameLocks/>
          </p:cNvGraphicFramePr>
          <p:nvPr>
            <p:ph idx="1"/>
          </p:nvPr>
        </p:nvGraphicFramePr>
        <p:xfrm>
          <a:off x="457200" y="1052513"/>
          <a:ext cx="8229600" cy="5256212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3"/>
          <p:cNvPicPr>
            <a:picLocks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547813" y="2492375"/>
            <a:ext cx="6192837" cy="1512888"/>
          </a:xfrm>
          <a:noFill/>
        </p:spPr>
      </p:pic>
      <p:sp>
        <p:nvSpPr>
          <p:cNvPr id="60421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908050"/>
            <a:ext cx="7632700" cy="460851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l-GR" sz="3600" b="1" i="1" smtClean="0">
                <a:solidFill>
                  <a:srgbClr val="FFFF00"/>
                </a:solidFill>
                <a:latin typeface="Arial" charset="0"/>
              </a:rPr>
              <a:t/>
            </a:r>
            <a:br>
              <a:rPr lang="el-GR" sz="3600" b="1" i="1" smtClean="0">
                <a:solidFill>
                  <a:srgbClr val="FFFF00"/>
                </a:solidFill>
                <a:latin typeface="Arial" charset="0"/>
              </a:rPr>
            </a:br>
            <a:r>
              <a:rPr lang="el-GR" sz="3600" b="1" i="1" smtClean="0">
                <a:solidFill>
                  <a:srgbClr val="FFFF00"/>
                </a:solidFill>
                <a:latin typeface="Calibri" pitchFamily="34" charset="0"/>
              </a:rPr>
              <a:t>Ευχαριστ</a:t>
            </a:r>
            <a:r>
              <a:rPr lang="el-GR" sz="3600" b="1" i="1" smtClean="0">
                <a:solidFill>
                  <a:srgbClr val="FFFF00"/>
                </a:solidFill>
                <a:latin typeface="Arial" charset="0"/>
              </a:rPr>
              <a:t>ώ</a:t>
            </a:r>
            <a:r>
              <a:rPr lang="el-GR" sz="3600" b="1" i="1" smtClean="0">
                <a:solidFill>
                  <a:srgbClr val="FFFF00"/>
                </a:solidFill>
                <a:latin typeface="Calibri" pitchFamily="34" charset="0"/>
              </a:rPr>
              <a:t> για την προσοχή σας</a:t>
            </a:r>
            <a:r>
              <a:rPr lang="el-GR" sz="3600" b="1" i="1" smtClean="0">
                <a:solidFill>
                  <a:srgbClr val="FFFF00"/>
                </a:solidFill>
                <a:latin typeface="Arial" charset="0"/>
              </a:rPr>
              <a:t>!</a:t>
            </a:r>
            <a:br>
              <a:rPr lang="el-GR" sz="3600" b="1" i="1" smtClean="0">
                <a:solidFill>
                  <a:srgbClr val="FFFF00"/>
                </a:solidFill>
                <a:latin typeface="Arial" charset="0"/>
              </a:rPr>
            </a:br>
            <a:r>
              <a:rPr lang="en-US" sz="3600" b="1" i="1" smtClean="0">
                <a:latin typeface="Calibri" pitchFamily="34" charset="0"/>
              </a:rPr>
              <a:t/>
            </a:r>
            <a:br>
              <a:rPr lang="en-US" sz="3600" b="1" i="1" smtClean="0">
                <a:latin typeface="Calibri" pitchFamily="34" charset="0"/>
              </a:rPr>
            </a:br>
            <a:r>
              <a:rPr lang="el-GR" sz="3600" b="1" i="1" smtClean="0">
                <a:latin typeface="Calibri" pitchFamily="34" charset="0"/>
              </a:rPr>
              <a:t/>
            </a:r>
            <a:br>
              <a:rPr lang="el-GR" sz="3600" b="1" i="1" smtClean="0">
                <a:latin typeface="Calibri" pitchFamily="34" charset="0"/>
              </a:rPr>
            </a:br>
            <a:r>
              <a:rPr lang="el-GR" sz="3600" b="1" i="1" smtClean="0">
                <a:latin typeface="Calibri" pitchFamily="34" charset="0"/>
              </a:rPr>
              <a:t/>
            </a:r>
            <a:br>
              <a:rPr lang="el-GR" sz="3600" b="1" i="1" smtClean="0">
                <a:latin typeface="Calibri" pitchFamily="34" charset="0"/>
              </a:rPr>
            </a:br>
            <a:r>
              <a:rPr lang="el-GR" sz="3600" b="1" i="1" smtClean="0">
                <a:latin typeface="Calibri" pitchFamily="34" charset="0"/>
              </a:rPr>
              <a:t/>
            </a:r>
            <a:br>
              <a:rPr lang="el-GR" sz="3600" b="1" i="1" smtClean="0">
                <a:latin typeface="Calibri" pitchFamily="34" charset="0"/>
              </a:rPr>
            </a:br>
            <a:r>
              <a:rPr lang="el-GR" sz="3600" b="1" i="1" smtClean="0">
                <a:latin typeface="Calibri" pitchFamily="34" charset="0"/>
              </a:rPr>
              <a:t/>
            </a:r>
            <a:br>
              <a:rPr lang="el-GR" sz="3600" b="1" i="1" smtClean="0">
                <a:latin typeface="Calibri" pitchFamily="34" charset="0"/>
              </a:rPr>
            </a:br>
            <a:r>
              <a:rPr lang="el-GR" sz="3600" b="1" i="1" smtClean="0">
                <a:latin typeface="Calibri" pitchFamily="34" charset="0"/>
              </a:rPr>
              <a:t/>
            </a:r>
            <a:br>
              <a:rPr lang="el-GR" sz="3600" b="1" i="1" smtClean="0">
                <a:latin typeface="Calibri" pitchFamily="34" charset="0"/>
              </a:rPr>
            </a:br>
            <a:endParaRPr lang="el-GR" sz="3600" b="1" i="1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91" name="Rectangle 15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76263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2400" b="1" i="1" smtClean="0">
                <a:solidFill>
                  <a:srgbClr val="1FF133"/>
                </a:solidFill>
              </a:rPr>
              <a:t>ΑΠΟΤΕΛΕΣΜΑΤΑ ΚΑΤΑΓΡΑΦΗΣ – ΚΕ.ΠΕ.Π.</a:t>
            </a:r>
          </a:p>
        </p:txBody>
      </p:sp>
      <p:graphicFrame>
        <p:nvGraphicFramePr>
          <p:cNvPr id="2050" name="Organization Chart 23"/>
          <p:cNvGraphicFramePr>
            <a:graphicFrameLocks/>
          </p:cNvGraphicFramePr>
          <p:nvPr>
            <p:ph idx="1"/>
          </p:nvPr>
        </p:nvGraphicFramePr>
        <p:xfrm>
          <a:off x="457200" y="981075"/>
          <a:ext cx="8075613" cy="5038725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92100"/>
            <a:ext cx="8229600" cy="473075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2400" b="1" i="1" smtClean="0">
                <a:solidFill>
                  <a:srgbClr val="1FF133"/>
                </a:solidFill>
              </a:rPr>
              <a:t>ΜΚΦ ΠΡΟΣΩΠΙΚΟ – Σεπτέμβριος 2010</a:t>
            </a:r>
          </a:p>
        </p:txBody>
      </p:sp>
      <p:grpSp>
        <p:nvGrpSpPr>
          <p:cNvPr id="18435" name="Organization Chart 5"/>
          <p:cNvGrpSpPr>
            <a:grpSpLocks noChangeAspect="1"/>
          </p:cNvGrpSpPr>
          <p:nvPr/>
        </p:nvGrpSpPr>
        <p:grpSpPr bwMode="auto">
          <a:xfrm>
            <a:off x="539750" y="908050"/>
            <a:ext cx="8229600" cy="4525963"/>
            <a:chOff x="1152" y="1296"/>
            <a:chExt cx="4176" cy="1152"/>
          </a:xfrm>
        </p:grpSpPr>
        <p:cxnSp>
          <p:nvCxnSpPr>
            <p:cNvPr id="18436" name="_s8196"/>
            <p:cNvCxnSpPr>
              <a:cxnSpLocks noChangeShapeType="1"/>
              <a:stCxn id="18448" idx="1"/>
              <a:endCxn id="18444" idx="2"/>
            </p:cNvCxnSpPr>
            <p:nvPr/>
          </p:nvCxnSpPr>
          <p:spPr bwMode="auto">
            <a:xfrm rot="10800000">
              <a:off x="4320" y="2016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8437" name="_s8197"/>
            <p:cNvCxnSpPr>
              <a:cxnSpLocks noChangeShapeType="1"/>
              <a:stCxn id="18447" idx="3"/>
              <a:endCxn id="18444" idx="2"/>
            </p:cNvCxnSpPr>
            <p:nvPr/>
          </p:nvCxnSpPr>
          <p:spPr bwMode="auto">
            <a:xfrm flipV="1">
              <a:off x="4176" y="2016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8438" name="_s8198"/>
            <p:cNvCxnSpPr>
              <a:cxnSpLocks noChangeShapeType="1"/>
              <a:stCxn id="18446" idx="1"/>
              <a:endCxn id="18443" idx="2"/>
            </p:cNvCxnSpPr>
            <p:nvPr/>
          </p:nvCxnSpPr>
          <p:spPr bwMode="auto">
            <a:xfrm rot="10800000">
              <a:off x="2161" y="2016"/>
              <a:ext cx="143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8439" name="_s8199"/>
            <p:cNvCxnSpPr>
              <a:cxnSpLocks noChangeShapeType="1"/>
              <a:stCxn id="18445" idx="3"/>
              <a:endCxn id="18443" idx="2"/>
            </p:cNvCxnSpPr>
            <p:nvPr/>
          </p:nvCxnSpPr>
          <p:spPr bwMode="auto">
            <a:xfrm flipV="1">
              <a:off x="2016" y="2016"/>
              <a:ext cx="145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8440" name="_s8200"/>
            <p:cNvCxnSpPr>
              <a:cxnSpLocks noChangeShapeType="1"/>
              <a:stCxn id="18444" idx="0"/>
              <a:endCxn id="18442" idx="2"/>
            </p:cNvCxnSpPr>
            <p:nvPr/>
          </p:nvCxnSpPr>
          <p:spPr bwMode="auto">
            <a:xfrm rot="5400000" flipH="1">
              <a:off x="3708" y="1116"/>
              <a:ext cx="144" cy="1080"/>
            </a:xfrm>
            <a:prstGeom prst="bentConnector3">
              <a:avLst>
                <a:gd name="adj1" fmla="val 2022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8441" name="_s8201"/>
            <p:cNvCxnSpPr>
              <a:cxnSpLocks noChangeShapeType="1"/>
              <a:stCxn id="18443" idx="0"/>
              <a:endCxn id="18442" idx="2"/>
            </p:cNvCxnSpPr>
            <p:nvPr/>
          </p:nvCxnSpPr>
          <p:spPr bwMode="auto">
            <a:xfrm rot="-5400000">
              <a:off x="2629" y="1116"/>
              <a:ext cx="144" cy="1079"/>
            </a:xfrm>
            <a:prstGeom prst="bentConnector3">
              <a:avLst>
                <a:gd name="adj1" fmla="val 2022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18442" name="_s8202"/>
            <p:cNvSpPr>
              <a:spLocks noChangeArrowheads="1"/>
            </p:cNvSpPr>
            <p:nvPr/>
          </p:nvSpPr>
          <p:spPr bwMode="auto">
            <a:xfrm>
              <a:off x="2808" y="129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r>
                <a:rPr lang="el-GR"/>
                <a:t>ΜΚΦ </a:t>
              </a:r>
              <a:r>
                <a:rPr lang="en-US"/>
                <a:t>  (18)</a:t>
              </a:r>
              <a:endParaRPr lang="el-GR"/>
            </a:p>
            <a:p>
              <a:r>
                <a:rPr lang="el-GR"/>
                <a:t>ΠΡΟΣΩΠΙΚΟ</a:t>
              </a:r>
            </a:p>
            <a:p>
              <a:r>
                <a:rPr lang="el-GR" sz="2000">
                  <a:solidFill>
                    <a:srgbClr val="000000"/>
                  </a:solidFill>
                </a:rPr>
                <a:t>479</a:t>
              </a:r>
            </a:p>
          </p:txBody>
        </p:sp>
        <p:sp>
          <p:nvSpPr>
            <p:cNvPr id="18443" name="_s8203"/>
            <p:cNvSpPr>
              <a:spLocks noChangeArrowheads="1"/>
            </p:cNvSpPr>
            <p:nvPr/>
          </p:nvSpPr>
          <p:spPr bwMode="auto">
            <a:xfrm>
              <a:off x="1728" y="172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r>
                <a:rPr lang="el-GR"/>
                <a:t>ΜΚΦ</a:t>
              </a:r>
              <a:r>
                <a:rPr lang="en-US"/>
                <a:t> </a:t>
              </a:r>
              <a:r>
                <a:rPr lang="el-GR"/>
                <a:t> (4)</a:t>
              </a:r>
            </a:p>
            <a:p>
              <a:r>
                <a:rPr lang="el-GR"/>
                <a:t>ΑΤΤΙΚΗΣ</a:t>
              </a:r>
            </a:p>
            <a:p>
              <a:r>
                <a:rPr lang="el-GR" sz="2000">
                  <a:solidFill>
                    <a:srgbClr val="000000"/>
                  </a:solidFill>
                </a:rPr>
                <a:t>263</a:t>
              </a:r>
            </a:p>
          </p:txBody>
        </p:sp>
        <p:sp>
          <p:nvSpPr>
            <p:cNvPr id="18444" name="_s8204"/>
            <p:cNvSpPr>
              <a:spLocks noChangeArrowheads="1"/>
            </p:cNvSpPr>
            <p:nvPr/>
          </p:nvSpPr>
          <p:spPr bwMode="auto">
            <a:xfrm>
              <a:off x="3888" y="172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l-GR">
                <a:solidFill>
                  <a:schemeClr val="tx2"/>
                </a:solidFill>
              </a:endParaRPr>
            </a:p>
            <a:p>
              <a:r>
                <a:rPr lang="el-GR"/>
                <a:t>ΜΚΦ </a:t>
              </a:r>
              <a:r>
                <a:rPr lang="en-US"/>
                <a:t>  </a:t>
              </a:r>
              <a:r>
                <a:rPr lang="el-GR"/>
                <a:t>(14)</a:t>
              </a:r>
            </a:p>
            <a:p>
              <a:r>
                <a:rPr lang="el-GR"/>
                <a:t>ΠΕΡΙΦΕΡΕΙΑΣ</a:t>
              </a:r>
            </a:p>
            <a:p>
              <a:r>
                <a:rPr lang="el-GR" sz="2000">
                  <a:solidFill>
                    <a:srgbClr val="000000"/>
                  </a:solidFill>
                </a:rPr>
                <a:t>216</a:t>
              </a:r>
            </a:p>
            <a:p>
              <a:endParaRPr lang="el-GR" sz="2000">
                <a:solidFill>
                  <a:schemeClr val="tx2"/>
                </a:solidFill>
              </a:endParaRPr>
            </a:p>
          </p:txBody>
        </p:sp>
        <p:sp>
          <p:nvSpPr>
            <p:cNvPr id="18445" name="_s8205"/>
            <p:cNvSpPr>
              <a:spLocks noChangeArrowheads="1"/>
            </p:cNvSpPr>
            <p:nvPr/>
          </p:nvSpPr>
          <p:spPr bwMode="auto">
            <a:xfrm>
              <a:off x="1152" y="216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r>
                <a:rPr lang="el-GR"/>
                <a:t>ΜΟΝΙΜΟΙ </a:t>
              </a:r>
            </a:p>
            <a:p>
              <a:r>
                <a:rPr lang="el-GR"/>
                <a:t>ΥΠΑΛΛΗΛΟΙ</a:t>
              </a:r>
            </a:p>
            <a:p>
              <a:r>
                <a:rPr lang="el-GR" sz="2000">
                  <a:solidFill>
                    <a:srgbClr val="000000"/>
                  </a:solidFill>
                </a:rPr>
                <a:t>235</a:t>
              </a:r>
            </a:p>
          </p:txBody>
        </p:sp>
        <p:sp>
          <p:nvSpPr>
            <p:cNvPr id="18446" name="_s8206"/>
            <p:cNvSpPr>
              <a:spLocks noChangeArrowheads="1"/>
            </p:cNvSpPr>
            <p:nvPr/>
          </p:nvSpPr>
          <p:spPr bwMode="auto">
            <a:xfrm>
              <a:off x="2304" y="216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r>
                <a:rPr lang="el-GR" sz="1400"/>
                <a:t>ΣΥΜΒΑΣΙΟΥΧΟΙ </a:t>
              </a:r>
            </a:p>
            <a:p>
              <a:r>
                <a:rPr lang="en-US" sz="1400"/>
                <a:t>S</a:t>
              </a:r>
              <a:r>
                <a:rPr lang="el-GR" sz="1400"/>
                <a:t>Τ</a:t>
              </a:r>
              <a:r>
                <a:rPr lang="en-US" sz="1400"/>
                <a:t>AGE</a:t>
              </a:r>
              <a:endParaRPr lang="el-GR" sz="1400"/>
            </a:p>
            <a:p>
              <a:r>
                <a:rPr lang="el-GR" sz="1400"/>
                <a:t>ΕΘΕΛΟΝΤΕΣ ΚΛΠ</a:t>
              </a:r>
            </a:p>
            <a:p>
              <a:r>
                <a:rPr lang="el-GR" sz="2000">
                  <a:solidFill>
                    <a:srgbClr val="000000"/>
                  </a:solidFill>
                </a:rPr>
                <a:t>28</a:t>
              </a:r>
            </a:p>
          </p:txBody>
        </p:sp>
        <p:sp>
          <p:nvSpPr>
            <p:cNvPr id="18447" name="_s8207"/>
            <p:cNvSpPr>
              <a:spLocks noChangeArrowheads="1"/>
            </p:cNvSpPr>
            <p:nvPr/>
          </p:nvSpPr>
          <p:spPr bwMode="auto">
            <a:xfrm>
              <a:off x="3312" y="216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r>
                <a:rPr lang="el-GR"/>
                <a:t>ΜΟΝΙΜΟΙ </a:t>
              </a:r>
            </a:p>
            <a:p>
              <a:r>
                <a:rPr lang="el-GR"/>
                <a:t>ΥΠΑΛΛΗΛΟΙ</a:t>
              </a:r>
            </a:p>
            <a:p>
              <a:r>
                <a:rPr lang="el-GR" sz="2000">
                  <a:solidFill>
                    <a:srgbClr val="000000"/>
                  </a:solidFill>
                </a:rPr>
                <a:t>135</a:t>
              </a:r>
            </a:p>
          </p:txBody>
        </p:sp>
        <p:sp>
          <p:nvSpPr>
            <p:cNvPr id="18448" name="_s8208"/>
            <p:cNvSpPr>
              <a:spLocks noChangeArrowheads="1"/>
            </p:cNvSpPr>
            <p:nvPr/>
          </p:nvSpPr>
          <p:spPr bwMode="auto">
            <a:xfrm>
              <a:off x="4464" y="216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l-GR" sz="1400">
                <a:solidFill>
                  <a:schemeClr val="tx2"/>
                </a:solidFill>
              </a:endParaRPr>
            </a:p>
            <a:p>
              <a:r>
                <a:rPr lang="el-GR" sz="1400"/>
                <a:t>ΣΥΜΒΑΣΙΟΥΧΟΙ </a:t>
              </a:r>
            </a:p>
            <a:p>
              <a:r>
                <a:rPr lang="en-US" sz="1400"/>
                <a:t>S</a:t>
              </a:r>
              <a:r>
                <a:rPr lang="el-GR" sz="1400"/>
                <a:t>Τ</a:t>
              </a:r>
              <a:r>
                <a:rPr lang="en-US" sz="1400"/>
                <a:t>AGE</a:t>
              </a:r>
              <a:endParaRPr lang="el-GR" sz="1400"/>
            </a:p>
            <a:p>
              <a:r>
                <a:rPr lang="el-GR" sz="1400"/>
                <a:t>ΕΘΕΛΟΝΤΕΣ ΚΛΠ</a:t>
              </a:r>
            </a:p>
            <a:p>
              <a:r>
                <a:rPr lang="el-GR" sz="2000">
                  <a:solidFill>
                    <a:srgbClr val="000000"/>
                  </a:solidFill>
                </a:rPr>
                <a:t>81</a:t>
              </a:r>
            </a:p>
            <a:p>
              <a:endParaRPr lang="el-GR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92100"/>
            <a:ext cx="8229600" cy="40005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2400" b="1" i="1" smtClean="0">
                <a:solidFill>
                  <a:srgbClr val="1FF133"/>
                </a:solidFill>
              </a:rPr>
              <a:t>ΜΚΦ ΠΡΟΣΩΠΙΚΟ – Σεπτέμβριος 2010</a:t>
            </a:r>
          </a:p>
        </p:txBody>
      </p:sp>
      <p:grpSp>
        <p:nvGrpSpPr>
          <p:cNvPr id="19459" name="Organization Chart 5"/>
          <p:cNvGrpSpPr>
            <a:grpSpLocks noChangeAspect="1"/>
          </p:cNvGrpSpPr>
          <p:nvPr/>
        </p:nvGrpSpPr>
        <p:grpSpPr bwMode="auto">
          <a:xfrm>
            <a:off x="468313" y="1052513"/>
            <a:ext cx="8229600" cy="4897437"/>
            <a:chOff x="1152" y="1296"/>
            <a:chExt cx="4176" cy="1152"/>
          </a:xfrm>
        </p:grpSpPr>
        <p:cxnSp>
          <p:nvCxnSpPr>
            <p:cNvPr id="19460" name="_s9220"/>
            <p:cNvCxnSpPr>
              <a:cxnSpLocks noChangeShapeType="1"/>
              <a:stCxn id="19472" idx="1"/>
              <a:endCxn id="19468" idx="2"/>
            </p:cNvCxnSpPr>
            <p:nvPr/>
          </p:nvCxnSpPr>
          <p:spPr bwMode="auto">
            <a:xfrm rot="10800000">
              <a:off x="4320" y="2016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9461" name="_s9221"/>
            <p:cNvCxnSpPr>
              <a:cxnSpLocks noChangeShapeType="1"/>
              <a:stCxn id="19471" idx="3"/>
              <a:endCxn id="19468" idx="2"/>
            </p:cNvCxnSpPr>
            <p:nvPr/>
          </p:nvCxnSpPr>
          <p:spPr bwMode="auto">
            <a:xfrm flipV="1">
              <a:off x="4176" y="2016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9462" name="_s9222"/>
            <p:cNvCxnSpPr>
              <a:cxnSpLocks noChangeShapeType="1"/>
              <a:stCxn id="19470" idx="1"/>
              <a:endCxn id="19467" idx="2"/>
            </p:cNvCxnSpPr>
            <p:nvPr/>
          </p:nvCxnSpPr>
          <p:spPr bwMode="auto">
            <a:xfrm rot="10800000">
              <a:off x="2161" y="2016"/>
              <a:ext cx="143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9463" name="_s9223"/>
            <p:cNvCxnSpPr>
              <a:cxnSpLocks noChangeShapeType="1"/>
              <a:stCxn id="19469" idx="3"/>
              <a:endCxn id="19467" idx="2"/>
            </p:cNvCxnSpPr>
            <p:nvPr/>
          </p:nvCxnSpPr>
          <p:spPr bwMode="auto">
            <a:xfrm flipV="1">
              <a:off x="2016" y="2016"/>
              <a:ext cx="145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9464" name="_s9224"/>
            <p:cNvCxnSpPr>
              <a:cxnSpLocks noChangeShapeType="1"/>
              <a:stCxn id="19468" idx="0"/>
              <a:endCxn id="19466" idx="2"/>
            </p:cNvCxnSpPr>
            <p:nvPr/>
          </p:nvCxnSpPr>
          <p:spPr bwMode="auto">
            <a:xfrm rot="5400000" flipH="1">
              <a:off x="3708" y="1116"/>
              <a:ext cx="144" cy="1080"/>
            </a:xfrm>
            <a:prstGeom prst="bentConnector3">
              <a:avLst>
                <a:gd name="adj1" fmla="val 2022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9465" name="_s9225"/>
            <p:cNvCxnSpPr>
              <a:cxnSpLocks noChangeShapeType="1"/>
              <a:stCxn id="19467" idx="0"/>
              <a:endCxn id="19466" idx="2"/>
            </p:cNvCxnSpPr>
            <p:nvPr/>
          </p:nvCxnSpPr>
          <p:spPr bwMode="auto">
            <a:xfrm rot="-5400000">
              <a:off x="2629" y="1116"/>
              <a:ext cx="144" cy="1079"/>
            </a:xfrm>
            <a:prstGeom prst="bentConnector3">
              <a:avLst>
                <a:gd name="adj1" fmla="val 2022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19466" name="_s9226"/>
            <p:cNvSpPr>
              <a:spLocks noChangeArrowheads="1"/>
            </p:cNvSpPr>
            <p:nvPr/>
          </p:nvSpPr>
          <p:spPr bwMode="auto">
            <a:xfrm>
              <a:off x="2808" y="129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r>
                <a:rPr lang="el-GR" sz="1800"/>
                <a:t>ΜΚΦ</a:t>
              </a:r>
              <a:r>
                <a:rPr lang="el-GR" sz="1800">
                  <a:latin typeface="Arial" charset="0"/>
                </a:rPr>
                <a:t> (18)</a:t>
              </a:r>
            </a:p>
            <a:p>
              <a:r>
                <a:rPr lang="el-GR" sz="1800">
                  <a:solidFill>
                    <a:srgbClr val="000000"/>
                  </a:solidFill>
                  <a:latin typeface="Arial" charset="0"/>
                </a:rPr>
                <a:t>479</a:t>
              </a:r>
            </a:p>
          </p:txBody>
        </p:sp>
        <p:sp>
          <p:nvSpPr>
            <p:cNvPr id="19467" name="_s9227"/>
            <p:cNvSpPr>
              <a:spLocks noChangeArrowheads="1"/>
            </p:cNvSpPr>
            <p:nvPr/>
          </p:nvSpPr>
          <p:spPr bwMode="auto">
            <a:xfrm>
              <a:off x="1728" y="172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r>
                <a:rPr lang="el-GR" sz="1800"/>
                <a:t>ΜΟΝΙΜΟΙ </a:t>
              </a:r>
            </a:p>
            <a:p>
              <a:r>
                <a:rPr lang="el-GR" sz="1800"/>
                <a:t>ΥΠΑΛΛΗΛΟΙ</a:t>
              </a:r>
              <a:r>
                <a:rPr lang="el-GR" sz="1400">
                  <a:solidFill>
                    <a:schemeClr val="tx2"/>
                  </a:solidFill>
                </a:rPr>
                <a:t> </a:t>
              </a:r>
            </a:p>
            <a:p>
              <a:r>
                <a:rPr lang="el-GR" sz="2000">
                  <a:solidFill>
                    <a:srgbClr val="000000"/>
                  </a:solidFill>
                  <a:latin typeface="Arial" charset="0"/>
                </a:rPr>
                <a:t>370</a:t>
              </a:r>
            </a:p>
          </p:txBody>
        </p:sp>
        <p:sp>
          <p:nvSpPr>
            <p:cNvPr id="19468" name="_s9228"/>
            <p:cNvSpPr>
              <a:spLocks noChangeArrowheads="1"/>
            </p:cNvSpPr>
            <p:nvPr/>
          </p:nvSpPr>
          <p:spPr bwMode="auto">
            <a:xfrm>
              <a:off x="3888" y="172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r>
                <a:rPr lang="el-GR" sz="1400"/>
                <a:t>ΣΥΜΒΑΣΙΟΥΧΟΙ </a:t>
              </a:r>
            </a:p>
            <a:p>
              <a:r>
                <a:rPr lang="en-US" sz="1400"/>
                <a:t>S</a:t>
              </a:r>
              <a:r>
                <a:rPr lang="el-GR" sz="1400"/>
                <a:t>Τ</a:t>
              </a:r>
              <a:r>
                <a:rPr lang="en-US" sz="1400"/>
                <a:t>AGE</a:t>
              </a:r>
              <a:endParaRPr lang="el-GR" sz="1400"/>
            </a:p>
            <a:p>
              <a:r>
                <a:rPr lang="el-GR" sz="1400"/>
                <a:t>ΕΘΕΛΟΝΤΕΣ ΚΛΠ</a:t>
              </a:r>
            </a:p>
            <a:p>
              <a:r>
                <a:rPr lang="el-GR" sz="2000">
                  <a:solidFill>
                    <a:srgbClr val="000000"/>
                  </a:solidFill>
                  <a:latin typeface="Arial" charset="0"/>
                </a:rPr>
                <a:t>109</a:t>
              </a:r>
            </a:p>
          </p:txBody>
        </p:sp>
        <p:sp>
          <p:nvSpPr>
            <p:cNvPr id="19469" name="_s9229"/>
            <p:cNvSpPr>
              <a:spLocks noChangeArrowheads="1"/>
            </p:cNvSpPr>
            <p:nvPr/>
          </p:nvSpPr>
          <p:spPr bwMode="auto">
            <a:xfrm>
              <a:off x="1152" y="216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r>
                <a:rPr lang="el-GR"/>
                <a:t>ΕΠΙΣΤΗΜΟΝΙΚΟ</a:t>
              </a:r>
            </a:p>
            <a:p>
              <a:r>
                <a:rPr lang="el-GR"/>
                <a:t> ΠΡΟΣΩΠΙΚΟ</a:t>
              </a:r>
            </a:p>
            <a:p>
              <a:r>
                <a:rPr lang="el-GR" sz="1800">
                  <a:solidFill>
                    <a:srgbClr val="000000"/>
                  </a:solidFill>
                  <a:latin typeface="Arial" charset="0"/>
                </a:rPr>
                <a:t>115</a:t>
              </a:r>
            </a:p>
          </p:txBody>
        </p:sp>
        <p:sp>
          <p:nvSpPr>
            <p:cNvPr id="19470" name="_s9230"/>
            <p:cNvSpPr>
              <a:spLocks noChangeArrowheads="1"/>
            </p:cNvSpPr>
            <p:nvPr/>
          </p:nvSpPr>
          <p:spPr bwMode="auto">
            <a:xfrm>
              <a:off x="2304" y="216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r>
                <a:rPr lang="el-GR" sz="1400"/>
                <a:t>ΔΙΟΙΚΗΤΙΚΟ /</a:t>
              </a:r>
            </a:p>
            <a:p>
              <a:r>
                <a:rPr lang="el-GR" sz="1400"/>
                <a:t>ΤΕΧΝΙΚΟ /</a:t>
              </a:r>
            </a:p>
            <a:p>
              <a:r>
                <a:rPr lang="el-GR" sz="1400"/>
                <a:t>ΒΟΗΘΗΤΙΚΟ</a:t>
              </a:r>
            </a:p>
            <a:p>
              <a:r>
                <a:rPr lang="el-GR" sz="2000">
                  <a:solidFill>
                    <a:srgbClr val="000000"/>
                  </a:solidFill>
                  <a:latin typeface="Arial" charset="0"/>
                </a:rPr>
                <a:t>255</a:t>
              </a:r>
            </a:p>
          </p:txBody>
        </p:sp>
        <p:sp>
          <p:nvSpPr>
            <p:cNvPr id="19471" name="_s9231"/>
            <p:cNvSpPr>
              <a:spLocks noChangeArrowheads="1"/>
            </p:cNvSpPr>
            <p:nvPr/>
          </p:nvSpPr>
          <p:spPr bwMode="auto">
            <a:xfrm>
              <a:off x="3312" y="216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r>
                <a:rPr lang="el-GR"/>
                <a:t>ΕΠΙΣΤΗΜΟΝΙΚΟ</a:t>
              </a:r>
            </a:p>
            <a:p>
              <a:r>
                <a:rPr lang="el-GR"/>
                <a:t> ΠΡΟΣΩΠΙΚΟ</a:t>
              </a:r>
            </a:p>
            <a:p>
              <a:r>
                <a:rPr lang="el-GR" sz="2000">
                  <a:solidFill>
                    <a:srgbClr val="000000"/>
                  </a:solidFill>
                  <a:latin typeface="Arial" charset="0"/>
                </a:rPr>
                <a:t>34</a:t>
              </a:r>
            </a:p>
          </p:txBody>
        </p:sp>
        <p:sp>
          <p:nvSpPr>
            <p:cNvPr id="19472" name="_s9232"/>
            <p:cNvSpPr>
              <a:spLocks noChangeArrowheads="1"/>
            </p:cNvSpPr>
            <p:nvPr/>
          </p:nvSpPr>
          <p:spPr bwMode="auto">
            <a:xfrm>
              <a:off x="4464" y="216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r>
                <a:rPr lang="el-GR" sz="1400"/>
                <a:t>ΔΙΟΙΚΗΤΙΚΟ /</a:t>
              </a:r>
            </a:p>
            <a:p>
              <a:r>
                <a:rPr lang="el-GR" sz="1400"/>
                <a:t>ΤΕΧΝΙΚΟ /</a:t>
              </a:r>
            </a:p>
            <a:p>
              <a:r>
                <a:rPr lang="el-GR" sz="1400"/>
                <a:t>ΒΟΗΘΗΤΙΚΟ</a:t>
              </a:r>
            </a:p>
            <a:p>
              <a:r>
                <a:rPr lang="el-GR" sz="2000">
                  <a:solidFill>
                    <a:srgbClr val="000000"/>
                  </a:solidFill>
                  <a:latin typeface="Arial" charset="0"/>
                </a:rPr>
                <a:t>75</a:t>
              </a:r>
            </a:p>
            <a:p>
              <a:endParaRPr lang="el-GR" sz="140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60350"/>
            <a:ext cx="8064500" cy="10795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2000" b="1" smtClean="0">
                <a:solidFill>
                  <a:srgbClr val="FFFF00"/>
                </a:solidFill>
              </a:rPr>
              <a:t/>
            </a:r>
            <a:br>
              <a:rPr lang="el-GR" sz="2000" b="1" smtClean="0">
                <a:solidFill>
                  <a:srgbClr val="FFFF00"/>
                </a:solidFill>
              </a:rPr>
            </a:br>
            <a:r>
              <a:rPr lang="el-GR" sz="2000" b="1" smtClean="0">
                <a:solidFill>
                  <a:srgbClr val="FFFF00"/>
                </a:solidFill>
              </a:rPr>
              <a:t> </a:t>
            </a:r>
            <a:r>
              <a:rPr lang="el-GR" sz="2400" b="1" i="1" u="sng" smtClean="0">
                <a:solidFill>
                  <a:srgbClr val="1FF133"/>
                </a:solidFill>
              </a:rPr>
              <a:t>ΣΥΜΠΕΡΑΣΜΑΤΑ </a:t>
            </a:r>
            <a:r>
              <a:rPr lang="el-GR" sz="2400" b="1" i="1" smtClean="0">
                <a:solidFill>
                  <a:srgbClr val="1FF133"/>
                </a:solidFill>
              </a:rPr>
              <a:t>  </a:t>
            </a:r>
            <a:r>
              <a:rPr lang="el-GR" sz="1800" b="1" i="1" smtClean="0">
                <a:solidFill>
                  <a:srgbClr val="1FF133"/>
                </a:solidFill>
              </a:rPr>
              <a:t>ΑΠΟ ΤΗΝ ΚΑΤΑΓΡΑΦΗ ΤΗΣ ΚΑΤΑΣΤΑΣΗΣ ΜΕ ΒΑΣΗ ΤΑ ΣΤΟΙΧΕΙΑ  ΤΟΥ ΔΙΚΤΥΟΥ ΤΩΝ ΣΥΝΕΡΓΑΖΟΜΕΝΩΝ ΚΡΑΤΙΚΩΝ ΜΟΝΑΔΩΝ</a:t>
            </a:r>
            <a:r>
              <a:rPr lang="el-GR" sz="2000" b="1" i="1" smtClean="0">
                <a:solidFill>
                  <a:srgbClr val="1FF133"/>
                </a:solidFill>
              </a:rPr>
              <a:t> </a:t>
            </a:r>
          </a:p>
        </p:txBody>
      </p:sp>
      <p:cxnSp>
        <p:nvCxnSpPr>
          <p:cNvPr id="20483" name="10 - Ευθεία γραμμή σύνδεσης"/>
          <p:cNvCxnSpPr>
            <a:cxnSpLocks noChangeShapeType="1"/>
          </p:cNvCxnSpPr>
          <p:nvPr/>
        </p:nvCxnSpPr>
        <p:spPr bwMode="auto">
          <a:xfrm flipH="1">
            <a:off x="4643438" y="5834063"/>
            <a:ext cx="1587" cy="331787"/>
          </a:xfrm>
          <a:prstGeom prst="line">
            <a:avLst/>
          </a:prstGeom>
          <a:noFill/>
          <a:ln w="9525" algn="ctr">
            <a:noFill/>
            <a:round/>
            <a:headEnd/>
            <a:tailEnd/>
          </a:ln>
        </p:spPr>
      </p:cxnSp>
      <p:sp>
        <p:nvSpPr>
          <p:cNvPr id="139279" name="Rectangle 15"/>
          <p:cNvSpPr>
            <a:spLocks noChangeArrowheads="1"/>
          </p:cNvSpPr>
          <p:nvPr/>
        </p:nvSpPr>
        <p:spPr bwMode="auto">
          <a:xfrm>
            <a:off x="250825" y="1557338"/>
            <a:ext cx="8763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Char char="v"/>
            </a:pPr>
            <a:r>
              <a:rPr lang="el-GR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Απουσία συντονισμού των Μονάδων και συντονιστικού μηχανισμού 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el-GR" sz="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v"/>
            </a:pPr>
            <a:r>
              <a:rPr lang="el-GR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Ταυτόχρονη εμπλοκή πολλών Μονάδων στην εκτίμηση των ίδιων αιτημάτων, με συνέπεια την επικάλυψη, την αύξηση της γραφειοκρατίας, την σπατάλη πόρων και την καθυστέρηση ικανοποίησης των αιτημάτων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el-GR" sz="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v"/>
            </a:pPr>
            <a:r>
              <a:rPr lang="el-GR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Η αυξημένη διακίνηση εγγράφων με προσωπικές πληροφορίες του κοινωνικού ιστορικού των παιδιών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el-GR" sz="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v"/>
            </a:pPr>
            <a:r>
              <a:rPr lang="el-GR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Η αδυναμία έγκυρης και διαρκούς εκτίμησης της κατάστασης και των συνολικών αναγκών λόγω της απουσίας ενιαίου (ηλεκτρονικού) συστήματος καταγραφής των αιτημάτων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el-GR" sz="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v"/>
            </a:pPr>
            <a:r>
              <a:rPr lang="el-GR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Απουσία ενιαίου συστήματος τεκμηριωμένης αξιολόγησης των αναγκών παιδικής προστασίας για ανατροφοδότηση του σχεδιασμού πολιτικών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9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9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9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92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92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92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92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92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92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92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92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92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92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92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92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9" grpId="0" build="p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6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Constant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6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Constantia" pitchFamily="18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1133</TotalTime>
  <Words>2828</Words>
  <Application>Microsoft Office PowerPoint</Application>
  <PresentationFormat>On-screen Show (4:3)</PresentationFormat>
  <Paragraphs>545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8" baseType="lpstr">
      <vt:lpstr>Constantia</vt:lpstr>
      <vt:lpstr>Arial</vt:lpstr>
      <vt:lpstr>Tahoma</vt:lpstr>
      <vt:lpstr>Wingdings</vt:lpstr>
      <vt:lpstr>Calibri</vt:lpstr>
      <vt:lpstr>Verdana</vt:lpstr>
      <vt:lpstr>Times New Roman</vt:lpstr>
      <vt:lpstr>Ocean</vt:lpstr>
      <vt:lpstr>Slide 1</vt:lpstr>
      <vt:lpstr>Slide 2</vt:lpstr>
      <vt:lpstr>Slide 3</vt:lpstr>
      <vt:lpstr>  ΑΠΟΤΕΛΕΣΜΑΤΑ ΚΑΤΑΓΡΑΦΗΣ –  γενικά </vt:lpstr>
      <vt:lpstr>ΑΠΟΤΕΛΕΣΜΑΤΑ ΚΑΤΑΓΡΑΦΗΣ – Θ.Χ.Π.</vt:lpstr>
      <vt:lpstr>ΑΠΟΤΕΛΕΣΜΑΤΑ ΚΑΤΑΓΡΑΦΗΣ – ΚΕ.ΠΕ.Π.</vt:lpstr>
      <vt:lpstr>ΜΚΦ ΠΡΟΣΩΠΙΚΟ – Σεπτέμβριος 2010</vt:lpstr>
      <vt:lpstr>ΜΚΦ ΠΡΟΣΩΠΙΚΟ – Σεπτέμβριος 2010</vt:lpstr>
      <vt:lpstr>  ΣΥΜΠΕΡΑΣΜΑΤΑ   ΑΠΟ ΤΗΝ ΚΑΤΑΓΡΑΦΗ ΤΗΣ ΚΑΤΑΣΤΑΣΗΣ ΜΕ ΒΑΣΗ ΤΑ ΣΤΟΙΧΕΙΑ  ΤΟΥ ΔΙΚΤΥΟΥ ΤΩΝ ΣΥΝΕΡΓΑΖΟΜΕΝΩΝ ΚΡΑΤΙΚΩΝ ΜΟΝΑΔΩΝ </vt:lpstr>
      <vt:lpstr>Slide 10</vt:lpstr>
      <vt:lpstr>Slide 11</vt:lpstr>
      <vt:lpstr>Slide 12</vt:lpstr>
      <vt:lpstr>ΠΡΟΤΑΣΗ Ε.Κ.Κ.Α. : Πιλοτικό Ενιαίο Σύστημα Αναφοράς και Παρακολούθησης  αιτημάτων προστατευμένης φιλοξενίας ανηλίκων</vt:lpstr>
      <vt:lpstr>Slide 14</vt:lpstr>
      <vt:lpstr>Slide 15</vt:lpstr>
      <vt:lpstr>ΟΡΓΑΝΙΣΜΟΙ ΤΩΝ ΜΚΦΠ</vt:lpstr>
      <vt:lpstr>ΟΡΓΑΝΙΣΜΟΙ ΤΩΝ ΜΚΦΠ - συνέχεια</vt:lpstr>
      <vt:lpstr>Slide 18</vt:lpstr>
      <vt:lpstr>Ιστορική εξέλιξη </vt:lpstr>
      <vt:lpstr>Νομοθετικό Πλαίσιο</vt:lpstr>
      <vt:lpstr>ΔΙΕΥΘΥΝΣΕΙΣ ΚΟΙΝΩΝΙΚΗΣ ΠΡΟΝΟΙΑΣ ΤΩΝ ΝΟΜΑΡΧΙΑΚΩΝ ΑΥΤΟΔΙΟΙΚΗΣΕΩΝ</vt:lpstr>
      <vt:lpstr>Πηγή : Μελέτη – Σχέδιο δράσης για την οριζόντια δικτύωση και το συντονισμό των υπηρεσιών και φορέων κοινωνικής αλληλεγγύης για το παιδί, Αθήνα 2009, ΥΥ&amp;ΚΑ  Ποσοστιαία κατανομή των Υπηρεσιών κοινωνικής φροντίδας και αλληλεγγύης για το παιδί ανά νομική μορφή </vt:lpstr>
      <vt:lpstr>Πηγή : Μελέτη – Σχέδιο δράσης για την οριζόντια δικτύωση και το συντονισμό των υπηρεσιών και φορέων κοινωνικής αλληλεγγύης για το παιδί, Αθήνα 2009, ΥΥ&amp;ΚΑ   Ποσοστιαία Κατανομή των Εθελοντικών Υπηρεσιών κοινωνικής φροντίδας και αλληλεγγύης για το παιδί ανά Διοικητική Περιφέρεια</vt:lpstr>
      <vt:lpstr>Εθνικό Μητρώο Μη Κυβερνητικών Οργανώσεων (Μ.Κ.Ο.) (στοιχεία  6ος 2012)</vt:lpstr>
      <vt:lpstr>ΜΗΤΡΩΟ ΠΙΣΤΟΠΟΙΗΜΕΝΩΝ ΜΗ ΚΥΒΕΡΝΗΤΙΚΩΝ ΟΡΓΑΝΩΣΕΩΝ (Μ.Κ.Ο.) (στοιχειά 6ος 2012) </vt:lpstr>
      <vt:lpstr>Εθνικό Μητρώο Μη Κυβερνητικών Οργανώσεων (Μ.Κ.Ο.) – Έδρα Φορέα (στοιχεία 6ος 2012)</vt:lpstr>
      <vt:lpstr>Πηγή : Μελέτη – Σχέδιο δράσης για την οριζόντια δικτύωση και το συντονισμό των υπηρεσιών και φορέων κοινωνικής αλληλεγγύης για το παιδί, Αθήνα 2009, ΥΥ&amp;ΚΑ   Ποσοστιαία Κατανομή Εθελοντικών Υπηρεσιών (ΝΠΙΔ μη κερδοσκοπικά) Κοινωνικής Φροντίδας και Αλληλεγγύης για το Παιδί, ανά βαθμίδα παροχής υπηρεσιών </vt:lpstr>
      <vt:lpstr>ΓΕΝΙΚΟΤΕΡΕΣ ΔΙΑΠΙΣΤΩΣΕΙΣ</vt:lpstr>
      <vt:lpstr>ΠΑΙΔΙΚΗ ΠΡΟΣΤΑΣΙΑ ΣΤΗΝ ΕΛΛΑΔΑ ΓΕΝΙΚΟΤΕΡΕΣ ΔΙΑΠΙΣΤΩΣΕΙΣ – ΠΡΟΒΛΗΜΑΤΑ</vt:lpstr>
      <vt:lpstr>Συνέχεια…</vt:lpstr>
      <vt:lpstr>Slide 31</vt:lpstr>
      <vt:lpstr>Νομοθετικό Πλαίσιο - Πιστοποίηση</vt:lpstr>
      <vt:lpstr>ΠΙΣΤΟΠΟΙΗΣΗ </vt:lpstr>
      <vt:lpstr>Slide 34</vt:lpstr>
      <vt:lpstr>Slide 35</vt:lpstr>
      <vt:lpstr>Slide 36</vt:lpstr>
      <vt:lpstr>Slide 37</vt:lpstr>
      <vt:lpstr>Slide 38</vt:lpstr>
      <vt:lpstr>Εθνικό Μητρώο Παιδικής Προστασίας</vt:lpstr>
      <vt:lpstr>Εθνικό Μητρώο Παιδιών σε κίνδυνο</vt:lpstr>
      <vt:lpstr>Εθνικό Μητρώο Υιοθεσιών</vt:lpstr>
      <vt:lpstr>Αναδοχή – Στοιχεία Οκτώβριος 2010</vt:lpstr>
      <vt:lpstr>Εθνικό Υπομητρώο Παιδιών που είναι σε κλειστή φροντίδα  Εθνικό Υπομητρώο Παιδιών που λαμβάνουν επιδοματικές παροχές </vt:lpstr>
      <vt:lpstr>Slide 44</vt:lpstr>
      <vt:lpstr>e-pronoia για τον πολίτη</vt:lpstr>
      <vt:lpstr>Slide 46</vt:lpstr>
      <vt:lpstr>Η ΠΡΑΞΗ «E-PRONOIA ΓΙΑ ΤΟΝ ΠΟΛΙΤΗ»  ΕΙΝΑΙ ΠΡΟΣ ΟΦΕΛΟΣ</vt:lpstr>
      <vt:lpstr>Slide 48</vt:lpstr>
      <vt:lpstr>Slide 49</vt:lpstr>
      <vt:lpstr> Ευχαριστώ για την προσοχή σας!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LG</cp:lastModifiedBy>
  <cp:revision>135</cp:revision>
  <cp:lastPrinted>2013-04-11T11:10:03Z</cp:lastPrinted>
  <dcterms:created xsi:type="dcterms:W3CDTF">2012-07-30T16:53:14Z</dcterms:created>
  <dcterms:modified xsi:type="dcterms:W3CDTF">2013-04-19T10:55:47Z</dcterms:modified>
</cp:coreProperties>
</file>